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1283" r:id="rId5"/>
    <p:sldId id="1298" r:id="rId6"/>
    <p:sldId id="1300" r:id="rId7"/>
    <p:sldId id="1301" r:id="rId8"/>
    <p:sldId id="1303" r:id="rId9"/>
    <p:sldId id="1302" r:id="rId10"/>
    <p:sldId id="1299" r:id="rId11"/>
    <p:sldId id="1307" r:id="rId12"/>
    <p:sldId id="1308" r:id="rId13"/>
    <p:sldId id="1309" r:id="rId14"/>
    <p:sldId id="1306" r:id="rId15"/>
  </p:sldIdLst>
  <p:sldSz cx="12192000" cy="6858000"/>
  <p:notesSz cx="9944100" cy="6805613"/>
  <p:defaultTextStyle>
    <a:defPPr>
      <a:defRPr lang="de-DE"/>
    </a:defPPr>
    <a:lvl1pPr algn="ctr" rtl="0" fontAlgn="base">
      <a:lnSpc>
        <a:spcPct val="115000"/>
      </a:lnSpc>
      <a:spcBef>
        <a:spcPct val="0"/>
      </a:spcBef>
      <a:spcAft>
        <a:spcPct val="0"/>
      </a:spcAft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14898" algn="ctr" rtl="0" fontAlgn="base">
      <a:lnSpc>
        <a:spcPct val="115000"/>
      </a:lnSpc>
      <a:spcBef>
        <a:spcPct val="0"/>
      </a:spcBef>
      <a:spcAft>
        <a:spcPct val="0"/>
      </a:spcAft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829796" algn="ctr" rtl="0" fontAlgn="base">
      <a:lnSpc>
        <a:spcPct val="115000"/>
      </a:lnSpc>
      <a:spcBef>
        <a:spcPct val="0"/>
      </a:spcBef>
      <a:spcAft>
        <a:spcPct val="0"/>
      </a:spcAft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244695" algn="ctr" rtl="0" fontAlgn="base">
      <a:lnSpc>
        <a:spcPct val="115000"/>
      </a:lnSpc>
      <a:spcBef>
        <a:spcPct val="0"/>
      </a:spcBef>
      <a:spcAft>
        <a:spcPct val="0"/>
      </a:spcAft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659593" algn="ctr" rtl="0" fontAlgn="base">
      <a:lnSpc>
        <a:spcPct val="115000"/>
      </a:lnSpc>
      <a:spcBef>
        <a:spcPct val="0"/>
      </a:spcBef>
      <a:spcAft>
        <a:spcPct val="0"/>
      </a:spcAft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074491" algn="l" defTabSz="829796" rtl="0" eaLnBrk="1" latinLnBrk="0" hangingPunct="1"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489390" algn="l" defTabSz="829796" rtl="0" eaLnBrk="1" latinLnBrk="0" hangingPunct="1"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2904289" algn="l" defTabSz="829796" rtl="0" eaLnBrk="1" latinLnBrk="0" hangingPunct="1"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319187" algn="l" defTabSz="829796" rtl="0" eaLnBrk="1" latinLnBrk="0" hangingPunct="1">
      <a:defRPr sz="136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9" orient="horz" pos="2160">
          <p15:clr>
            <a:srgbClr val="A4A3A4"/>
          </p15:clr>
        </p15:guide>
        <p15:guide id="10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CC"/>
    <a:srgbClr val="3366FF"/>
    <a:srgbClr val="B9D2FF"/>
    <a:srgbClr val="D4ECBA"/>
    <a:srgbClr val="0085AD"/>
    <a:srgbClr val="0066FF"/>
    <a:srgbClr val="F37029"/>
    <a:srgbClr val="1E3174"/>
    <a:srgbClr val="E9E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24" autoAdjust="0"/>
    <p:restoredTop sz="94849" autoAdjust="0"/>
  </p:normalViewPr>
  <p:slideViewPr>
    <p:cSldViewPr showGuides="1">
      <p:cViewPr>
        <p:scale>
          <a:sx n="75" d="100"/>
          <a:sy n="75" d="100"/>
        </p:scale>
        <p:origin x="-1272" y="-3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notesViewPr>
    <p:cSldViewPr showGuides="1">
      <p:cViewPr varScale="1">
        <p:scale>
          <a:sx n="122" d="100"/>
          <a:sy n="122" d="100"/>
        </p:scale>
        <p:origin x="-2322" y="-108"/>
      </p:cViewPr>
      <p:guideLst>
        <p:guide orient="horz" pos="2144"/>
        <p:guide pos="31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/>
            </a:lvl1pPr>
          </a:lstStyle>
          <a:p>
            <a:endParaRPr lang="de-DE" altLang="de-DE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2689" y="0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de-DE" altLang="de-DE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64152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/>
            </a:lvl1pPr>
          </a:lstStyle>
          <a:p>
            <a:endParaRPr lang="de-DE" altLang="de-DE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2689" y="6464152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fld id="{8810C7A8-67D7-465E-B8AA-2DEB84B004DD}" type="slidenum">
              <a:rPr lang="de-DE" altLang="de-DE"/>
              <a:pPr/>
              <a:t>‹N°›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34368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/>
            </a:lvl1pPr>
          </a:lstStyle>
          <a:p>
            <a:endParaRPr lang="de-DE" altLang="de-DE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689" y="0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de-DE" altLang="de-D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05100" y="511175"/>
            <a:ext cx="4533900" cy="2551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410" y="3233848"/>
            <a:ext cx="7955280" cy="306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4152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/>
            </a:lvl1pPr>
          </a:lstStyle>
          <a:p>
            <a:endParaRPr lang="de-DE" altLang="de-DE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689" y="6464152"/>
            <a:ext cx="4309110" cy="3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05" tIns="45853" rIns="91705" bIns="45853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fld id="{9DD6CC0E-0F16-4297-9A18-5682437AF800}" type="slidenum">
              <a:rPr lang="de-DE" altLang="de-DE"/>
              <a:pPr/>
              <a:t>‹N°›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00501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08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162791" indent="-161350" algn="l" rtl="0" fontAlgn="base">
      <a:spcBef>
        <a:spcPct val="30000"/>
      </a:spcBef>
      <a:spcAft>
        <a:spcPct val="0"/>
      </a:spcAft>
      <a:buChar char="•"/>
      <a:defRPr sz="108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325579" indent="-161350" algn="l" rtl="0" fontAlgn="base">
      <a:spcBef>
        <a:spcPct val="30000"/>
      </a:spcBef>
      <a:spcAft>
        <a:spcPct val="0"/>
      </a:spcAft>
      <a:buChar char="•"/>
      <a:defRPr sz="108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488370" indent="-161350" algn="l" rtl="0" fontAlgn="base">
      <a:spcBef>
        <a:spcPct val="30000"/>
      </a:spcBef>
      <a:spcAft>
        <a:spcPct val="0"/>
      </a:spcAft>
      <a:buChar char="•"/>
      <a:defRPr sz="108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651160" indent="-161350" algn="l" rtl="0" fontAlgn="base">
      <a:spcBef>
        <a:spcPct val="30000"/>
      </a:spcBef>
      <a:spcAft>
        <a:spcPct val="0"/>
      </a:spcAft>
      <a:buChar char="•"/>
      <a:defRPr sz="108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074491" algn="l" defTabSz="829796" rtl="0" eaLnBrk="1" latinLnBrk="0" hangingPunct="1">
      <a:defRPr sz="1089" kern="1200">
        <a:solidFill>
          <a:schemeClr val="tx1"/>
        </a:solidFill>
        <a:latin typeface="+mn-lt"/>
        <a:ea typeface="+mn-ea"/>
        <a:cs typeface="+mn-cs"/>
      </a:defRPr>
    </a:lvl6pPr>
    <a:lvl7pPr marL="2489390" algn="l" defTabSz="829796" rtl="0" eaLnBrk="1" latinLnBrk="0" hangingPunct="1">
      <a:defRPr sz="1089" kern="1200">
        <a:solidFill>
          <a:schemeClr val="tx1"/>
        </a:solidFill>
        <a:latin typeface="+mn-lt"/>
        <a:ea typeface="+mn-ea"/>
        <a:cs typeface="+mn-cs"/>
      </a:defRPr>
    </a:lvl7pPr>
    <a:lvl8pPr marL="2904289" algn="l" defTabSz="829796" rtl="0" eaLnBrk="1" latinLnBrk="0" hangingPunct="1">
      <a:defRPr sz="1089" kern="1200">
        <a:solidFill>
          <a:schemeClr val="tx1"/>
        </a:solidFill>
        <a:latin typeface="+mn-lt"/>
        <a:ea typeface="+mn-ea"/>
        <a:cs typeface="+mn-cs"/>
      </a:defRPr>
    </a:lvl8pPr>
    <a:lvl9pPr marL="3319187" algn="l" defTabSz="829796" rtl="0" eaLnBrk="1" latinLnBrk="0" hangingPunct="1">
      <a:defRPr sz="108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77603" y="6444000"/>
            <a:ext cx="1159100" cy="216000"/>
          </a:xfrm>
          <a:prstGeom prst="rect">
            <a:avLst/>
          </a:prstGeom>
        </p:spPr>
        <p:txBody>
          <a:bodyPr/>
          <a:lstStyle/>
          <a:p>
            <a:fld id="{BEA5A9A0-E12B-4A46-B7FF-E624A39602BA}" type="datetime3">
              <a:rPr lang="en-GB" altLang="de-DE" smtClean="0"/>
              <a:t>25 April, 2018</a:t>
            </a:fld>
            <a:endParaRPr lang="de-DE" alt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36499" y="6444000"/>
            <a:ext cx="8296104" cy="216000"/>
          </a:xfrm>
          <a:prstGeom prst="rect">
            <a:avLst/>
          </a:prstGeom>
        </p:spPr>
        <p:txBody>
          <a:bodyPr/>
          <a:lstStyle/>
          <a:p>
            <a:r>
              <a:rPr lang="en-GB" altLang="de-DE" smtClean="0"/>
              <a:t>Presentation title runs here (go to Header and Footer to edit this text)</a:t>
            </a:r>
            <a:endParaRPr lang="de-DE" alt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‹N°›</a:t>
            </a:fld>
            <a:endParaRPr lang="de-DE" altLang="de-DE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49350" y="332229"/>
            <a:ext cx="3266785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 smtClean="0"/>
              <a:t>[Indicate confidentiality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393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77603" y="6444000"/>
            <a:ext cx="1159100" cy="216000"/>
          </a:xfrm>
          <a:prstGeom prst="rect">
            <a:avLst/>
          </a:prstGeom>
        </p:spPr>
        <p:txBody>
          <a:bodyPr/>
          <a:lstStyle/>
          <a:p>
            <a:fld id="{BEA5A9A0-E12B-4A46-B7FF-E624A39602BA}" type="datetime3">
              <a:rPr lang="en-GB" altLang="de-DE" smtClean="0"/>
              <a:t>25 April, 2018</a:t>
            </a:fld>
            <a:endParaRPr lang="de-DE" alt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36499" y="6444000"/>
            <a:ext cx="8296104" cy="216000"/>
          </a:xfrm>
          <a:prstGeom prst="rect">
            <a:avLst/>
          </a:prstGeom>
        </p:spPr>
        <p:txBody>
          <a:bodyPr/>
          <a:lstStyle/>
          <a:p>
            <a:r>
              <a:rPr lang="en-GB" altLang="de-DE" smtClean="0"/>
              <a:t>Presentation title runs here (go to Header and Footer to edit this text)</a:t>
            </a:r>
            <a:endParaRPr lang="de-DE" alt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‹N°›</a:t>
            </a:fld>
            <a:endParaRPr lang="de-DE" altLang="de-DE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49350" y="332229"/>
            <a:ext cx="3266785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 smtClean="0"/>
              <a:t>[Indicate confidentiality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169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777603" y="6444000"/>
            <a:ext cx="1159100" cy="216000"/>
          </a:xfrm>
          <a:prstGeom prst="rect">
            <a:avLst/>
          </a:prstGeom>
        </p:spPr>
        <p:txBody>
          <a:bodyPr/>
          <a:lstStyle/>
          <a:p>
            <a:fld id="{F396FE3B-5D30-47AD-AC33-D2AC23E8F722}" type="datetime3">
              <a:rPr lang="en-GB" altLang="de-DE" smtClean="0"/>
              <a:t>25 April, 2018</a:t>
            </a:fld>
            <a:endParaRPr lang="de-DE" altLang="de-DE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236499" y="6444000"/>
            <a:ext cx="8296104" cy="216000"/>
          </a:xfrm>
          <a:prstGeom prst="rect">
            <a:avLst/>
          </a:prstGeom>
        </p:spPr>
        <p:txBody>
          <a:bodyPr/>
          <a:lstStyle/>
          <a:p>
            <a:r>
              <a:rPr lang="en-GB" altLang="de-DE" smtClean="0"/>
              <a:t>Presentation title runs here (go to Header and Footer to edit this text)</a:t>
            </a:r>
            <a:endParaRPr lang="de-DE" altLang="de-D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‹N°›</a:t>
            </a:fld>
            <a:endParaRPr lang="de-DE" altLang="de-DE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49350" y="332229"/>
            <a:ext cx="3266785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 smtClean="0"/>
              <a:t>[Indicate confidentiality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968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519" y="338013"/>
            <a:ext cx="9944079" cy="88118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‹N°›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93468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579F-C128-574A-837E-D7158ECEB81C}" type="datetime1">
              <a:rPr lang="en-US" smtClean="0"/>
              <a:t>4/25/2018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36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1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408743"/>
            <a:ext cx="3860800" cy="333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FFFFFF"/>
                </a:solidFill>
              </a:rPr>
              <a:t>EADS For Internal Use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273E9-E259-4D08-8EB5-10A770B5EFC6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58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3376" y="230063"/>
            <a:ext cx="10507324" cy="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2407" y="1412776"/>
            <a:ext cx="1124719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Textmasterformate durch Klicken bearbeiten</a:t>
            </a:r>
          </a:p>
          <a:p>
            <a:pPr lvl="1"/>
            <a:r>
              <a:rPr lang="de-DE" altLang="de-DE" dirty="0" smtClean="0"/>
              <a:t>Zweite Ebene</a:t>
            </a:r>
          </a:p>
          <a:p>
            <a:pPr lvl="2"/>
            <a:r>
              <a:rPr lang="de-DE" altLang="de-DE" dirty="0" smtClean="0"/>
              <a:t>Dritte Ebene</a:t>
            </a:r>
          </a:p>
          <a:p>
            <a:pPr lvl="3"/>
            <a:r>
              <a:rPr lang="de-DE" altLang="de-DE" dirty="0" smtClean="0"/>
              <a:t>Vierte Ebene</a:t>
            </a:r>
          </a:p>
          <a:p>
            <a:pPr lvl="4"/>
            <a:r>
              <a:rPr lang="de-DE" altLang="de-DE" dirty="0" smtClean="0"/>
              <a:t>Fünfte Ebene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35560" y="6628033"/>
            <a:ext cx="295001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62">
              <a:lnSpc>
                <a:spcPct val="100000"/>
              </a:lnSpc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90114C8-F7F2-4E05-9CAE-DDD3D22A4BE8}" type="slidenum">
              <a:rPr lang="de-DE" altLang="de-DE" smtClean="0"/>
              <a:pPr/>
              <a:t>‹N°›</a:t>
            </a:fld>
            <a:endParaRPr lang="de-DE" altLang="de-DE"/>
          </a:p>
        </p:txBody>
      </p:sp>
      <p:sp>
        <p:nvSpPr>
          <p:cNvPr id="6" name="Text Box 141"/>
          <p:cNvSpPr txBox="1">
            <a:spLocks noChangeArrowheads="1"/>
          </p:cNvSpPr>
          <p:nvPr userDrawn="1"/>
        </p:nvSpPr>
        <p:spPr bwMode="auto">
          <a:xfrm>
            <a:off x="5505003" y="6575425"/>
            <a:ext cx="735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r>
              <a:rPr lang="en-US" sz="1000" dirty="0" smtClean="0">
                <a:solidFill>
                  <a:srgbClr val="3333CC"/>
                </a:solidFill>
              </a:rPr>
              <a:t>Slide </a:t>
            </a:r>
            <a:fld id="{48CBB7CF-A1B2-46A6-B055-9BC4F9AB42A2}" type="slidenum">
              <a:rPr lang="en-US" sz="1000" smtClean="0">
                <a:solidFill>
                  <a:srgbClr val="3333CC"/>
                </a:solidFill>
              </a:rPr>
              <a:pPr>
                <a:buClrTx/>
                <a:buSzTx/>
                <a:buFontTx/>
                <a:buNone/>
                <a:defRPr/>
              </a:pPr>
              <a:t>‹N°›</a:t>
            </a:fld>
            <a:endParaRPr lang="en-US" sz="2400" dirty="0" smtClean="0">
              <a:solidFill>
                <a:srgbClr val="3333CC"/>
              </a:solidFill>
              <a:latin typeface="Times New Roman" pitchFamily="18" charset="0"/>
            </a:endParaRPr>
          </a:p>
        </p:txBody>
      </p:sp>
      <p:sp>
        <p:nvSpPr>
          <p:cNvPr id="8" name="Line 144"/>
          <p:cNvSpPr>
            <a:spLocks noChangeShapeType="1"/>
          </p:cNvSpPr>
          <p:nvPr userDrawn="1"/>
        </p:nvSpPr>
        <p:spPr bwMode="auto">
          <a:xfrm>
            <a:off x="266699" y="6567488"/>
            <a:ext cx="118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  <p:sp>
        <p:nvSpPr>
          <p:cNvPr id="9" name="Rectangle 151"/>
          <p:cNvSpPr>
            <a:spLocks noChangeArrowheads="1"/>
          </p:cNvSpPr>
          <p:nvPr userDrawn="1"/>
        </p:nvSpPr>
        <p:spPr bwMode="auto">
          <a:xfrm>
            <a:off x="7248128" y="6583363"/>
            <a:ext cx="4779066" cy="30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6038" rIns="90488" bIns="46038">
            <a:spAutoFit/>
          </a:bodyPr>
          <a:lstStyle>
            <a:lvl1pPr defTabSz="908050"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defTabSz="9080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>
              <a:buClrTx/>
              <a:buSzTx/>
              <a:buFontTx/>
              <a:buNone/>
              <a:defRPr/>
            </a:pPr>
            <a:r>
              <a:rPr lang="fr-FR" altLang="fr-FR" sz="1200" b="1" dirty="0" smtClean="0">
                <a:solidFill>
                  <a:srgbClr val="0052BA"/>
                </a:solidFill>
              </a:rPr>
              <a:t>AIA - ASD Interoperability</a:t>
            </a:r>
            <a:r>
              <a:rPr lang="fr-FR" altLang="fr-FR" sz="1200" b="1" baseline="0" dirty="0" smtClean="0">
                <a:solidFill>
                  <a:srgbClr val="0052BA"/>
                </a:solidFill>
              </a:rPr>
              <a:t> coordination confcal</a:t>
            </a:r>
            <a:r>
              <a:rPr lang="fr-FR" altLang="fr-FR" sz="1200" b="1" dirty="0" smtClean="0">
                <a:solidFill>
                  <a:srgbClr val="0052BA"/>
                </a:solidFill>
              </a:rPr>
              <a:t> -  </a:t>
            </a:r>
            <a:r>
              <a:rPr lang="fr-FR" altLang="fr-FR" sz="1200" b="1" dirty="0" smtClean="0">
                <a:solidFill>
                  <a:srgbClr val="0052BA"/>
                </a:solidFill>
              </a:rPr>
              <a:t>25</a:t>
            </a:r>
            <a:r>
              <a:rPr lang="fr-FR" altLang="fr-FR" sz="1200" b="1" baseline="0" dirty="0" smtClean="0">
                <a:solidFill>
                  <a:srgbClr val="0052BA"/>
                </a:solidFill>
              </a:rPr>
              <a:t>  April 2018</a:t>
            </a:r>
            <a:endParaRPr lang="fr-FR" altLang="fr-FR" sz="1200" b="1" dirty="0" smtClean="0">
              <a:solidFill>
                <a:srgbClr val="0052BA"/>
              </a:solidFill>
            </a:endParaRPr>
          </a:p>
        </p:txBody>
      </p:sp>
      <p:pic>
        <p:nvPicPr>
          <p:cNvPr id="10" name="Picture 152" descr="ASD_logo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88913"/>
            <a:ext cx="1206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3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666750"/>
            <a:ext cx="15525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841" r:id="rId2"/>
    <p:sldLayoutId id="2147483654" r:id="rId3"/>
    <p:sldLayoutId id="2147483839" r:id="rId4"/>
    <p:sldLayoutId id="2147483842" r:id="rId5"/>
    <p:sldLayoutId id="2147483843" r:id="rId6"/>
  </p:sldLayoutIdLst>
  <p:timing>
    <p:tnLst>
      <p:par>
        <p:cTn id="1" dur="indefinite" restart="never" nodeType="tmRoot"/>
      </p:par>
    </p:tnLst>
  </p:timing>
  <p:hf hdr="0"/>
  <p:txStyles>
    <p:titleStyle>
      <a:lvl1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2pPr>
      <a:lvl3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3pPr>
      <a:lvl4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4pPr>
      <a:lvl5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5pPr>
      <a:lvl6pPr marL="457188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6pPr>
      <a:lvl7pPr marL="914376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7pPr>
      <a:lvl8pPr marL="1371565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8pPr>
      <a:lvl9pPr marL="1828753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9pPr>
    </p:titleStyle>
    <p:bodyStyle>
      <a:lvl1pPr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15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179384" indent="-177796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Char char="•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2pPr>
      <a:lvl3pPr marL="355591" indent="-174620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3pPr>
      <a:lvl4pPr marL="538149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4pPr>
      <a:lvl5pPr marL="720707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5pPr>
      <a:lvl6pPr marL="1177895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6pPr>
      <a:lvl7pPr marL="1635083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7pPr>
      <a:lvl8pPr marL="2092271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8pPr>
      <a:lvl9pPr marL="2549459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8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6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5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3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1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29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18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6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448" userDrawn="1">
          <p15:clr>
            <a:srgbClr val="F26B43"/>
          </p15:clr>
        </p15:guide>
        <p15:guide id="4" pos="296" userDrawn="1">
          <p15:clr>
            <a:srgbClr val="F26B43"/>
          </p15:clr>
        </p15:guide>
        <p15:guide id="5" orient="horz" pos="2085" userDrawn="1">
          <p15:clr>
            <a:srgbClr val="F26B43"/>
          </p15:clr>
        </p15:guide>
        <p15:guide id="6" pos="75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7.gif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\\sfs.corp\projects\ENGINEERING\PLM-INTEROP\INTEROP1\temp\AP242IS_BO_Model_20140306\data\business_object_models\managed_model_based_3d_engineering\sys\4_info_reqs.htm#managed_model_based_3d_engineering_bom.processoperationdefinition" TargetMode="External"/><Relationship Id="rId2" Type="http://schemas.openxmlformats.org/officeDocument/2006/relationships/hyperlink" Target="file:///\\sfs.corp\projects\ENGINEERING\PLM-INTEROP\INTEROP1\temp\AP242IS_BO_Model_20140306\data\business_object_models\managed_model_based_3d_engineering\sys\4_info_reqs.htm#managed_model_based_3d_engineering_bom.part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\\sfs.corp\projects\ENGINEERING\PLM-INTEROP\INTEROP1\temp\AP242IS_BO_Model_20140306\data\business_object_models\managed_model_based_3d_engineering\sys\4_info_reqs.htm#managed_model_based_3d_engineering_bom.processoperationoccurrence" TargetMode="External"/><Relationship Id="rId4" Type="http://schemas.openxmlformats.org/officeDocument/2006/relationships/hyperlink" Target="file:///\\sfs.corp\projects\ENGINEERING\PLM-INTEROP\INTEROP1\temp\AP242IS_BO_Model_20140306\data\business_object_models\managed_model_based_3d_engineering\sys\4_info_reqs.htm#managed_model_based_3d_engineering_bom.processpla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6888088" cy="17728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1</a:t>
            </a:fld>
            <a:endParaRPr lang="de-DE" altLang="de-DE"/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204788" y="139700"/>
            <a:ext cx="3927475" cy="1385888"/>
          </a:xfrm>
          <a:custGeom>
            <a:avLst/>
            <a:gdLst>
              <a:gd name="T0" fmla="*/ 0 w 2906"/>
              <a:gd name="T1" fmla="*/ 2147483647 h 873"/>
              <a:gd name="T2" fmla="*/ 0 w 2906"/>
              <a:gd name="T3" fmla="*/ 0 h 873"/>
              <a:gd name="T4" fmla="*/ 2147483647 w 2906"/>
              <a:gd name="T5" fmla="*/ 0 h 87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06" h="873">
                <a:moveTo>
                  <a:pt x="0" y="873"/>
                </a:moveTo>
                <a:lnTo>
                  <a:pt x="0" y="0"/>
                </a:lnTo>
                <a:lnTo>
                  <a:pt x="2906" y="0"/>
                </a:lnTo>
              </a:path>
            </a:pathLst>
          </a:custGeom>
          <a:noFill/>
          <a:ln w="9525" cap="flat" cmpd="sng">
            <a:solidFill>
              <a:srgbClr val="004CB9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6" name="Picture 16" descr="ASD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7988"/>
            <a:ext cx="2436813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3140075" y="407988"/>
            <a:ext cx="40576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>
              <a:buFont typeface="Monotype Sorts"/>
              <a:buNone/>
              <a:defRPr/>
            </a:pPr>
            <a:r>
              <a:rPr lang="en-GB" sz="1800" b="1" dirty="0" err="1" smtClean="0"/>
              <a:t>AeroSpace</a:t>
            </a:r>
            <a:r>
              <a:rPr lang="en-GB" sz="1800" b="1" dirty="0" smtClean="0"/>
              <a:t> and Defence</a:t>
            </a:r>
          </a:p>
          <a:p>
            <a:pPr algn="l">
              <a:buFont typeface="Monotype Sorts"/>
              <a:buNone/>
              <a:defRPr/>
            </a:pPr>
            <a:r>
              <a:rPr lang="en-GB" sz="1800" dirty="0" smtClean="0"/>
              <a:t>Industries Association of Europe</a:t>
            </a:r>
            <a:endParaRPr lang="en-US" sz="1800" dirty="0" smtClean="0"/>
          </a:p>
        </p:txBody>
      </p:sp>
      <p:pic>
        <p:nvPicPr>
          <p:cNvPr id="8" name="Picture 21" descr="ASD12019-newvisu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3256"/>
            <a:ext cx="526415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536160" y="6037132"/>
            <a:ext cx="4572000" cy="41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08050"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defTabSz="9080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r">
              <a:buClrTx/>
              <a:buSzTx/>
            </a:pPr>
            <a:r>
              <a:rPr lang="en-GB" altLang="fr-FR" sz="2000" b="1" dirty="0">
                <a:solidFill>
                  <a:srgbClr val="000066"/>
                </a:solidFill>
              </a:rPr>
              <a:t>Jean-Yves </a:t>
            </a:r>
            <a:r>
              <a:rPr lang="en-GB" altLang="fr-FR" sz="2000" b="1" dirty="0" smtClean="0">
                <a:solidFill>
                  <a:srgbClr val="000066"/>
                </a:solidFill>
              </a:rPr>
              <a:t>DELAUNAY: Airbus</a:t>
            </a:r>
            <a:endParaRPr lang="en-GB" altLang="fr-FR" sz="2000" b="1" dirty="0">
              <a:solidFill>
                <a:srgbClr val="000066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727848" y="1196751"/>
            <a:ext cx="7264127" cy="453650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GB" altLang="fr-FR" sz="14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476399" y="1266602"/>
            <a:ext cx="5871799" cy="460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GB" altLang="fr-FR" sz="3600" b="1" dirty="0" smtClean="0">
                <a:solidFill>
                  <a:srgbClr val="000066"/>
                </a:solidFill>
              </a:rPr>
              <a:t>AIA - ASD interoperability </a:t>
            </a:r>
            <a:br>
              <a:rPr lang="en-GB" altLang="fr-FR" sz="3600" b="1" dirty="0" smtClean="0">
                <a:solidFill>
                  <a:srgbClr val="000066"/>
                </a:solidFill>
              </a:rPr>
            </a:br>
            <a:r>
              <a:rPr lang="en-GB" altLang="fr-FR" sz="3600" b="1" dirty="0" smtClean="0">
                <a:solidFill>
                  <a:srgbClr val="000066"/>
                </a:solidFill>
              </a:rPr>
              <a:t>coordination confcal</a:t>
            </a:r>
          </a:p>
          <a:p>
            <a:r>
              <a:rPr lang="en-GB" altLang="fr-FR" sz="3600" b="1" dirty="0" smtClean="0">
                <a:solidFill>
                  <a:srgbClr val="000066"/>
                </a:solidFill>
              </a:rPr>
              <a:t>25</a:t>
            </a:r>
            <a:r>
              <a:rPr lang="en-GB" altLang="fr-FR" sz="3600" b="1" baseline="30000" dirty="0" smtClean="0">
                <a:solidFill>
                  <a:srgbClr val="000066"/>
                </a:solidFill>
              </a:rPr>
              <a:t>th</a:t>
            </a:r>
            <a:r>
              <a:rPr lang="en-GB" altLang="fr-FR" sz="3600" b="1" dirty="0" smtClean="0">
                <a:solidFill>
                  <a:srgbClr val="000066"/>
                </a:solidFill>
              </a:rPr>
              <a:t> </a:t>
            </a:r>
            <a:r>
              <a:rPr lang="en-GB" altLang="fr-FR" sz="3600" b="1" dirty="0">
                <a:solidFill>
                  <a:srgbClr val="000066"/>
                </a:solidFill>
              </a:rPr>
              <a:t>of </a:t>
            </a:r>
            <a:r>
              <a:rPr lang="en-GB" altLang="fr-FR" sz="3600" b="1" dirty="0" smtClean="0">
                <a:solidFill>
                  <a:srgbClr val="000066"/>
                </a:solidFill>
              </a:rPr>
              <a:t>April</a:t>
            </a:r>
            <a:r>
              <a:rPr lang="en-GB" altLang="fr-FR" sz="3600" b="1" dirty="0" smtClean="0">
                <a:solidFill>
                  <a:srgbClr val="000066"/>
                </a:solidFill>
              </a:rPr>
              <a:t> 2018</a:t>
            </a:r>
            <a:endParaRPr lang="en-GB" altLang="fr-FR" sz="3600" b="1" dirty="0" smtClean="0">
              <a:solidFill>
                <a:srgbClr val="000066"/>
              </a:solidFill>
            </a:endParaRPr>
          </a:p>
          <a:p>
            <a:endParaRPr lang="en-GB" altLang="fr-FR" sz="2000" b="1" dirty="0" smtClean="0">
              <a:solidFill>
                <a:srgbClr val="000066"/>
              </a:solidFill>
            </a:endParaRPr>
          </a:p>
          <a:p>
            <a:r>
              <a:rPr lang="en-GB" altLang="fr-FR" sz="3600" b="1" dirty="0" smtClean="0">
                <a:solidFill>
                  <a:srgbClr val="000066"/>
                </a:solidFill>
              </a:rPr>
              <a:t>: </a:t>
            </a:r>
            <a:r>
              <a:rPr lang="en-GB" altLang="fr-FR" sz="3200" b="1" dirty="0" smtClean="0">
                <a:solidFill>
                  <a:srgbClr val="000066"/>
                </a:solidFill>
              </a:rPr>
              <a:t>Business opportunity for </a:t>
            </a:r>
            <a:br>
              <a:rPr lang="en-GB" altLang="fr-FR" sz="3200" b="1" dirty="0" smtClean="0">
                <a:solidFill>
                  <a:srgbClr val="000066"/>
                </a:solidFill>
              </a:rPr>
            </a:br>
            <a:r>
              <a:rPr lang="en-GB" altLang="fr-FR" sz="3200" b="1" dirty="0" smtClean="0">
                <a:solidFill>
                  <a:srgbClr val="000066"/>
                </a:solidFill>
              </a:rPr>
              <a:t>process planning information </a:t>
            </a:r>
            <a:br>
              <a:rPr lang="en-GB" altLang="fr-FR" sz="3200" b="1" dirty="0" smtClean="0">
                <a:solidFill>
                  <a:srgbClr val="000066"/>
                </a:solidFill>
              </a:rPr>
            </a:br>
            <a:r>
              <a:rPr lang="en-GB" altLang="fr-FR" sz="3200" b="1" dirty="0" smtClean="0">
                <a:solidFill>
                  <a:srgbClr val="000066"/>
                </a:solidFill>
              </a:rPr>
              <a:t>interoperability</a:t>
            </a:r>
            <a:br>
              <a:rPr lang="en-GB" altLang="fr-FR" sz="3200" b="1" dirty="0" smtClean="0">
                <a:solidFill>
                  <a:srgbClr val="000066"/>
                </a:solidFill>
              </a:rPr>
            </a:br>
            <a:r>
              <a:rPr lang="en-GB" altLang="fr-FR" sz="3200" b="1" dirty="0" smtClean="0">
                <a:solidFill>
                  <a:srgbClr val="000066"/>
                </a:solidFill>
              </a:rPr>
              <a:t>based on ISO open standard</a:t>
            </a:r>
            <a:endParaRPr lang="en-GB" altLang="fr-FR" sz="32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54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0665" y="188640"/>
            <a:ext cx="10507324" cy="881187"/>
          </a:xfrm>
        </p:spPr>
        <p:txBody>
          <a:bodyPr/>
          <a:lstStyle/>
          <a:p>
            <a:pPr algn="ctr"/>
            <a:r>
              <a:rPr lang="en-US" sz="2800" dirty="0"/>
              <a:t>I</a:t>
            </a:r>
            <a:r>
              <a:rPr lang="en-US" sz="2800" dirty="0" smtClean="0"/>
              <a:t>nteroperability architecture framework </a:t>
            </a:r>
            <a:br>
              <a:rPr lang="en-US" sz="2800" dirty="0" smtClean="0"/>
            </a:br>
            <a:r>
              <a:rPr lang="en-US" sz="2800" dirty="0" smtClean="0"/>
              <a:t>for Process Planning information</a:t>
            </a:r>
            <a:endParaRPr lang="en-US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87688" y="3573016"/>
            <a:ext cx="2304256" cy="864096"/>
          </a:xfrm>
          <a:solidFill>
            <a:srgbClr val="FFFFCC"/>
          </a:solidFill>
          <a:ln>
            <a:solidFill>
              <a:schemeClr val="bg2"/>
            </a:solidFill>
          </a:ln>
        </p:spPr>
        <p:txBody>
          <a:bodyPr/>
          <a:lstStyle/>
          <a:p>
            <a:pPr algn="ctr"/>
            <a:r>
              <a:rPr lang="en-US" sz="1800" b="1" dirty="0" smtClean="0">
                <a:solidFill>
                  <a:srgbClr val="3366FF"/>
                </a:solidFill>
              </a:rPr>
              <a:t>STEP AP242</a:t>
            </a:r>
          </a:p>
          <a:p>
            <a:pPr algn="ctr"/>
            <a:r>
              <a:rPr lang="en-US" sz="1600" dirty="0"/>
              <a:t>Managed model based 3D engineering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10</a:t>
            </a:fld>
            <a:endParaRPr lang="en-US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6384032" y="3573016"/>
            <a:ext cx="2148848" cy="864096"/>
          </a:xfrm>
          <a:prstGeom prst="rect">
            <a:avLst/>
          </a:prstGeom>
          <a:solidFill>
            <a:srgbClr val="FFFFCC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79384" indent="-177796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har char="•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2pPr>
            <a:lvl3pPr marL="355591" indent="-174620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3pPr>
            <a:lvl4pPr marL="538149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4pPr>
            <a:lvl5pPr marL="720707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5pPr>
            <a:lvl6pPr marL="1177895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6pPr>
            <a:lvl7pPr marL="1635083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7pPr>
            <a:lvl8pPr marL="2092271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8pPr>
            <a:lvl9pPr marL="2549459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3366FF"/>
                </a:solidFill>
              </a:rPr>
              <a:t>STEP AP240</a:t>
            </a:r>
          </a:p>
          <a:p>
            <a:pPr algn="ctr"/>
            <a:r>
              <a:rPr lang="en-GB" sz="1600" dirty="0"/>
              <a:t>Process plans </a:t>
            </a: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for machined products</a:t>
            </a:r>
            <a:endParaRPr lang="en-US" sz="160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9072940" y="3573016"/>
            <a:ext cx="2327040" cy="864096"/>
          </a:xfrm>
          <a:prstGeom prst="rect">
            <a:avLst/>
          </a:prstGeom>
          <a:solidFill>
            <a:srgbClr val="FFFFCC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79384" indent="-177796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har char="•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2pPr>
            <a:lvl3pPr marL="355591" indent="-174620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3pPr>
            <a:lvl4pPr marL="538149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4pPr>
            <a:lvl5pPr marL="720707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5pPr>
            <a:lvl6pPr marL="1177895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6pPr>
            <a:lvl7pPr marL="1635083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7pPr>
            <a:lvl8pPr marL="2092271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8pPr>
            <a:lvl9pPr marL="2549459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3366FF"/>
                </a:solidFill>
              </a:rPr>
              <a:t>STEP AP238 ed2</a:t>
            </a:r>
          </a:p>
          <a:p>
            <a:pPr algn="ctr"/>
            <a:r>
              <a:rPr lang="en-GB" sz="1600" dirty="0"/>
              <a:t>Model </a:t>
            </a:r>
            <a:r>
              <a:rPr lang="en-GB" sz="1600" dirty="0" smtClean="0"/>
              <a:t>based </a:t>
            </a:r>
            <a:br>
              <a:rPr lang="en-GB" sz="1600" dirty="0" smtClean="0"/>
            </a:br>
            <a:r>
              <a:rPr lang="en-GB" sz="1600" dirty="0" smtClean="0"/>
              <a:t>integrated </a:t>
            </a:r>
            <a:r>
              <a:rPr lang="en-GB" sz="1600" dirty="0"/>
              <a:t>manufacturing</a:t>
            </a:r>
            <a:endParaRPr lang="en-US" sz="1600" kern="0" dirty="0"/>
          </a:p>
        </p:txBody>
      </p:sp>
      <p:sp>
        <p:nvSpPr>
          <p:cNvPr id="8" name="ZoneTexte 7"/>
          <p:cNvSpPr txBox="1"/>
          <p:nvPr/>
        </p:nvSpPr>
        <p:spPr>
          <a:xfrm>
            <a:off x="346494" y="1341798"/>
            <a:ext cx="1205779" cy="5740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Business </a:t>
            </a:r>
          </a:p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9" name="ZoneTexte 8"/>
          <p:cNvSpPr txBox="1"/>
          <p:nvPr/>
        </p:nvSpPr>
        <p:spPr>
          <a:xfrm>
            <a:off x="382516" y="2492896"/>
            <a:ext cx="1164101" cy="5740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Processes</a:t>
            </a:r>
            <a:br>
              <a:rPr lang="en-US" dirty="0" smtClean="0"/>
            </a:br>
            <a:r>
              <a:rPr lang="en-US" dirty="0" smtClean="0"/>
              <a:t>&amp; Use cases</a:t>
            </a:r>
            <a:endParaRPr lang="en-US" dirty="0"/>
          </a:p>
        </p:txBody>
      </p:sp>
      <p:sp>
        <p:nvSpPr>
          <p:cNvPr id="10" name="ZoneTexte 9"/>
          <p:cNvSpPr txBox="1"/>
          <p:nvPr/>
        </p:nvSpPr>
        <p:spPr>
          <a:xfrm>
            <a:off x="73778" y="3863109"/>
            <a:ext cx="2061782" cy="5740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Information models &amp;</a:t>
            </a:r>
            <a:br>
              <a:rPr lang="en-US" dirty="0" smtClean="0"/>
            </a:br>
            <a:r>
              <a:rPr lang="en-US" dirty="0" smtClean="0"/>
              <a:t> implementation formats</a:t>
            </a:r>
            <a:endParaRPr lang="en-US" dirty="0"/>
          </a:p>
        </p:txBody>
      </p:sp>
      <p:sp>
        <p:nvSpPr>
          <p:cNvPr id="11" name="ZoneTexte 10"/>
          <p:cNvSpPr txBox="1"/>
          <p:nvPr/>
        </p:nvSpPr>
        <p:spPr>
          <a:xfrm>
            <a:off x="313037" y="5879333"/>
            <a:ext cx="1165704" cy="5740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PLM</a:t>
            </a:r>
          </a:p>
          <a:p>
            <a:r>
              <a:rPr lang="en-US" dirty="0" smtClean="0"/>
              <a:t> Applications</a:t>
            </a:r>
            <a:endParaRPr lang="en-US" dirty="0"/>
          </a:p>
        </p:txBody>
      </p:sp>
      <p:sp>
        <p:nvSpPr>
          <p:cNvPr id="13" name="ZoneTexte 12"/>
          <p:cNvSpPr txBox="1"/>
          <p:nvPr/>
        </p:nvSpPr>
        <p:spPr>
          <a:xfrm>
            <a:off x="280593" y="4930940"/>
            <a:ext cx="1378904" cy="57400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Interoperability </a:t>
            </a:r>
            <a:br>
              <a:rPr lang="en-US" dirty="0" smtClean="0"/>
            </a:br>
            <a:r>
              <a:rPr lang="en-US" dirty="0" smtClean="0"/>
              <a:t>test rounds</a:t>
            </a:r>
            <a:endParaRPr lang="en-US" dirty="0"/>
          </a:p>
        </p:txBody>
      </p:sp>
      <p:cxnSp>
        <p:nvCxnSpPr>
          <p:cNvPr id="15" name="Connecteur droit 14"/>
          <p:cNvCxnSpPr/>
          <p:nvPr/>
        </p:nvCxnSpPr>
        <p:spPr bwMode="auto">
          <a:xfrm>
            <a:off x="2351584" y="1196752"/>
            <a:ext cx="72008" cy="5184576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onnecteur droit 16"/>
          <p:cNvCxnSpPr/>
          <p:nvPr/>
        </p:nvCxnSpPr>
        <p:spPr bwMode="auto">
          <a:xfrm>
            <a:off x="256922" y="2132856"/>
            <a:ext cx="1181574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Connecteur droit 19"/>
          <p:cNvCxnSpPr/>
          <p:nvPr/>
        </p:nvCxnSpPr>
        <p:spPr bwMode="auto">
          <a:xfrm>
            <a:off x="188129" y="3212976"/>
            <a:ext cx="1181574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Connecteur droit 20"/>
          <p:cNvCxnSpPr/>
          <p:nvPr/>
        </p:nvCxnSpPr>
        <p:spPr bwMode="auto">
          <a:xfrm>
            <a:off x="188129" y="4643939"/>
            <a:ext cx="1181574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Connecteur droit 21"/>
          <p:cNvCxnSpPr/>
          <p:nvPr/>
        </p:nvCxnSpPr>
        <p:spPr bwMode="auto">
          <a:xfrm>
            <a:off x="188129" y="5733256"/>
            <a:ext cx="1181574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ZoneTexte 22"/>
          <p:cNvSpPr txBox="1"/>
          <p:nvPr/>
        </p:nvSpPr>
        <p:spPr>
          <a:xfrm>
            <a:off x="7855520" y="5217941"/>
            <a:ext cx="1417376" cy="3331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Process Plan IF</a:t>
            </a:r>
            <a:endParaRPr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3935760" y="4797152"/>
            <a:ext cx="3672408" cy="936104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Ellipse 24"/>
          <p:cNvSpPr/>
          <p:nvPr/>
        </p:nvSpPr>
        <p:spPr bwMode="auto">
          <a:xfrm>
            <a:off x="6564052" y="4797152"/>
            <a:ext cx="3672408" cy="936104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7976903" y="4700603"/>
            <a:ext cx="846707" cy="351378"/>
          </a:xfrm>
          <a:prstGeom prst="rect">
            <a:avLst/>
          </a:prstGeom>
          <a:solidFill>
            <a:srgbClr val="FFFF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/>
              <a:t>xDM IF</a:t>
            </a:r>
            <a:endParaRPr lang="en-US" sz="1600" dirty="0"/>
          </a:p>
        </p:txBody>
      </p:sp>
      <p:sp>
        <p:nvSpPr>
          <p:cNvPr id="27" name="Espace réservé du contenu 2"/>
          <p:cNvSpPr txBox="1">
            <a:spLocks/>
          </p:cNvSpPr>
          <p:nvPr/>
        </p:nvSpPr>
        <p:spPr bwMode="auto">
          <a:xfrm>
            <a:off x="5948768" y="2492896"/>
            <a:ext cx="1659400" cy="36460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79384" indent="-177796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har char="•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2pPr>
            <a:lvl3pPr marL="355591" indent="-174620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3pPr>
            <a:lvl4pPr marL="538149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4pPr>
            <a:lvl5pPr marL="720707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5pPr>
            <a:lvl6pPr marL="1177895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6pPr>
            <a:lvl7pPr marL="1635083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7pPr>
            <a:lvl8pPr marL="2092271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8pPr>
            <a:lvl9pPr marL="2549459" indent="-180971" algn="l" defTabSz="1042962" rtl="0"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–"/>
              <a:defRPr sz="15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/>
            <a:r>
              <a:rPr lang="en-GB" dirty="0" smtClean="0"/>
              <a:t>To be completed </a:t>
            </a:r>
            <a:endParaRPr lang="en-GB" dirty="0"/>
          </a:p>
        </p:txBody>
      </p:sp>
      <p:sp>
        <p:nvSpPr>
          <p:cNvPr id="28" name="ZoneTexte 27"/>
          <p:cNvSpPr txBox="1"/>
          <p:nvPr/>
        </p:nvSpPr>
        <p:spPr>
          <a:xfrm>
            <a:off x="4483033" y="5202181"/>
            <a:ext cx="2081019" cy="3331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3D MB Manufacturing IF</a:t>
            </a:r>
            <a:endParaRPr lang="en-US" dirty="0"/>
          </a:p>
        </p:txBody>
      </p:sp>
      <p:sp>
        <p:nvSpPr>
          <p:cNvPr id="12" name="ZoneTexte 11"/>
          <p:cNvSpPr txBox="1"/>
          <p:nvPr/>
        </p:nvSpPr>
        <p:spPr>
          <a:xfrm>
            <a:off x="5276289" y="4700268"/>
            <a:ext cx="811441" cy="351378"/>
          </a:xfrm>
          <a:prstGeom prst="rect">
            <a:avLst/>
          </a:prstGeom>
          <a:solidFill>
            <a:srgbClr val="FFFF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/>
              <a:t>CAx IF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69286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84676" y="332656"/>
            <a:ext cx="10507324" cy="881187"/>
          </a:xfrm>
        </p:spPr>
        <p:txBody>
          <a:bodyPr/>
          <a:lstStyle/>
          <a:p>
            <a:r>
              <a:rPr lang="en-GB" sz="2800" dirty="0" smtClean="0"/>
              <a:t>Summary – next actions</a:t>
            </a:r>
            <a:endParaRPr lang="en-GB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1344" y="1141760"/>
            <a:ext cx="11881320" cy="4351338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To confirm the interest of the American and European A&amp;D industries to define</a:t>
            </a:r>
            <a:br>
              <a:rPr lang="en-GB" sz="2400" dirty="0" smtClean="0"/>
            </a:br>
            <a:r>
              <a:rPr lang="en-GB" sz="2400" dirty="0" smtClean="0"/>
              <a:t> joined recommendations for interoperability of process plan information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To agree on the related ISO information model standards, such as:</a:t>
            </a:r>
          </a:p>
          <a:p>
            <a:pPr marL="698491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AP242 ed1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To continue to identify the main interdependancies based on the Interoperability architecture framework (4 layers)</a:t>
            </a:r>
          </a:p>
          <a:p>
            <a:pPr marL="698491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Industry 4.0</a:t>
            </a:r>
            <a:endParaRPr lang="en-GB" sz="2400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To define use cases for process plan interoperability and associated public test cases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9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84676" y="260648"/>
            <a:ext cx="10507324" cy="881187"/>
          </a:xfrm>
        </p:spPr>
        <p:txBody>
          <a:bodyPr/>
          <a:lstStyle/>
          <a:p>
            <a:r>
              <a:rPr lang="en-US" sz="2800" dirty="0" smtClean="0"/>
              <a:t>Context</a:t>
            </a:r>
            <a:endParaRPr lang="en-US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5028" y="1268760"/>
            <a:ext cx="12072664" cy="48245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700" dirty="0" smtClean="0"/>
              <a:t>Strong effort to ensure the end to end digital continuity / interoperability of the Model Based Engineering </a:t>
            </a:r>
            <a:r>
              <a:rPr lang="en-US" sz="2700" dirty="0" smtClean="0">
                <a:sym typeface="Wingdings" panose="05000000000000000000" pitchFamily="2" charset="2"/>
              </a:rPr>
              <a:t> Model Based manufacturing</a:t>
            </a:r>
            <a:endParaRPr lang="en-US" sz="2700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700" dirty="0" smtClean="0">
                <a:sym typeface="Wingdings" panose="05000000000000000000" pitchFamily="2" charset="2"/>
              </a:rPr>
              <a:t>Interoperability of Process Plan information becomes critical for seamless communication for the Production Planning and for the Final Assembly Lines</a:t>
            </a:r>
            <a:endParaRPr lang="en-US" sz="2700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700" dirty="0" smtClean="0">
                <a:sym typeface="Wingdings" panose="05000000000000000000" pitchFamily="2" charset="2"/>
              </a:rPr>
              <a:t>Identification of draft use cases for Process Plan information interoperability:</a:t>
            </a:r>
          </a:p>
          <a:p>
            <a:pPr marL="698491" lvl="2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ym typeface="Wingdings" panose="05000000000000000000" pitchFamily="2" charset="2"/>
              </a:rPr>
              <a:t>3D MB definition and 3D MB manufacturing for Holes and Fasteners (including the operations in the shop floor)</a:t>
            </a:r>
          </a:p>
          <a:p>
            <a:pPr marL="698491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Communication of 3D Working Instruction Sheets / 3D Manufacturing process plans</a:t>
            </a:r>
            <a:br>
              <a:rPr lang="en-US" sz="2400" dirty="0" smtClean="0"/>
            </a:br>
            <a:r>
              <a:rPr lang="en-US" sz="2400" dirty="0" smtClean="0"/>
              <a:t>between </a:t>
            </a:r>
            <a:r>
              <a:rPr lang="en-US" sz="2400" dirty="0" err="1" smtClean="0"/>
              <a:t>heterogenous</a:t>
            </a:r>
            <a:r>
              <a:rPr lang="en-US" sz="2400" dirty="0" smtClean="0"/>
              <a:t> systems</a:t>
            </a:r>
          </a:p>
          <a:p>
            <a:pPr marL="1063607" lvl="4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Manufacturing  Engineering (preparation) =&gt; Manufacturing Execution Systems</a:t>
            </a:r>
          </a:p>
          <a:p>
            <a:pPr marL="698491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Consistency between macro process planning and micro process planning (part manufacturing, such as AP238)</a:t>
            </a:r>
            <a:endParaRPr lang="en-US" sz="240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579F-C128-574A-837E-D7158ECEB81C}" type="datetime1">
              <a:rPr lang="en-US" smtClean="0"/>
              <a:t>4/25/2018</a:t>
            </a:fld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04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FFFFFF"/>
                </a:solidFill>
              </a:rPr>
              <a:t>EADS For Internal Use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2273E9-E259-4D08-8EB5-10A770B5EFC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770" y="476672"/>
            <a:ext cx="9836894" cy="6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à coins arrondis 3"/>
          <p:cNvSpPr/>
          <p:nvPr/>
        </p:nvSpPr>
        <p:spPr bwMode="auto">
          <a:xfrm>
            <a:off x="7185323" y="692696"/>
            <a:ext cx="3074441" cy="4320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343472" y="-27384"/>
            <a:ext cx="10998460" cy="5878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Process plan capability, part of ISO STEP AP242 edition 1 (IS </a:t>
            </a:r>
            <a:r>
              <a:rPr lang="en-US" sz="2800" dirty="0" smtClean="0"/>
              <a:t>2014)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2431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FFFFFF"/>
                </a:solidFill>
              </a:rPr>
              <a:t>EADS For Internal Use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2273E9-E259-4D08-8EB5-10A770B5EFC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270" y="342396"/>
            <a:ext cx="8928992" cy="64963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767408" y="-127504"/>
            <a:ext cx="11017224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Overview of the AP242 ed1 “Business Object Model”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0" y="1563686"/>
            <a:ext cx="3128764" cy="49616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à coins arrondis 5"/>
          <p:cNvSpPr/>
          <p:nvPr/>
        </p:nvSpPr>
        <p:spPr bwMode="auto">
          <a:xfrm>
            <a:off x="195176" y="4318496"/>
            <a:ext cx="2929446" cy="216024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lèche en arc 6"/>
          <p:cNvSpPr/>
          <p:nvPr/>
        </p:nvSpPr>
        <p:spPr bwMode="auto">
          <a:xfrm>
            <a:off x="2423592" y="3861048"/>
            <a:ext cx="1061070" cy="820997"/>
          </a:xfrm>
          <a:prstGeom prst="circularArrow">
            <a:avLst/>
          </a:prstGeom>
          <a:solidFill>
            <a:srgbClr val="FFFF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à coins arrondis 9"/>
          <p:cNvSpPr>
            <a:spLocks noChangeAspect="1"/>
          </p:cNvSpPr>
          <p:nvPr/>
        </p:nvSpPr>
        <p:spPr bwMode="auto">
          <a:xfrm>
            <a:off x="6992466" y="6199210"/>
            <a:ext cx="216000" cy="21600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0739808" y="6139904"/>
            <a:ext cx="1307456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dirty="0" smtClean="0"/>
              <a:t>SEE </a:t>
            </a:r>
            <a:br>
              <a:rPr lang="en-US" sz="1800" dirty="0" smtClean="0"/>
            </a:br>
            <a:r>
              <a:rPr lang="en-US" sz="1800" dirty="0" smtClean="0"/>
              <a:t>Next page</a:t>
            </a:r>
            <a:endParaRPr lang="en-US" sz="1800" dirty="0"/>
          </a:p>
        </p:txBody>
      </p:sp>
      <p:sp>
        <p:nvSpPr>
          <p:cNvPr id="12" name="Flèche en arc 11"/>
          <p:cNvSpPr/>
          <p:nvPr/>
        </p:nvSpPr>
        <p:spPr bwMode="auto">
          <a:xfrm>
            <a:off x="7199152" y="5946806"/>
            <a:ext cx="1439988" cy="820997"/>
          </a:xfrm>
          <a:prstGeom prst="circularArrow">
            <a:avLst/>
          </a:prstGeom>
          <a:solidFill>
            <a:srgbClr val="FFFF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 descr="P:\ENGINEERING\PLM-INTEROP\INTEROP1\temp\AP242IS_BO_Model_20140306\data\business_object_models\managed_model_based_3d_engineering\bomexpg2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40978" y="4941168"/>
            <a:ext cx="2207550" cy="177556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7392144" y="6182710"/>
            <a:ext cx="845103" cy="574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Click on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 the icon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5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FFFFFF"/>
                </a:solidFill>
              </a:rPr>
              <a:t>EADS For Internal Use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42273E9-E259-4D08-8EB5-10A770B5EFC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91344" y="1052736"/>
            <a:ext cx="11593288" cy="603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This capability enables the representation of process related data</a:t>
            </a:r>
            <a:r>
              <a:rPr lang="en-GB" sz="2400" dirty="0" smtClean="0"/>
              <a:t>.</a:t>
            </a:r>
          </a:p>
          <a:p>
            <a:pPr algn="l"/>
            <a:r>
              <a:rPr lang="en-GB" sz="2400" dirty="0" smtClean="0"/>
              <a:t> </a:t>
            </a:r>
          </a:p>
          <a:p>
            <a:pPr algn="l"/>
            <a:r>
              <a:rPr lang="en-GB" sz="2400" dirty="0" smtClean="0"/>
              <a:t>This </a:t>
            </a:r>
            <a:r>
              <a:rPr lang="en-GB" sz="2400" dirty="0"/>
              <a:t>includes process plans, versions of process plans with version tracking, process operations and properties of processes. </a:t>
            </a:r>
            <a:endParaRPr lang="en-GB" sz="2400" dirty="0" smtClean="0"/>
          </a:p>
          <a:p>
            <a:pPr algn="l"/>
            <a:endParaRPr lang="en-GB" sz="2400" dirty="0" smtClean="0"/>
          </a:p>
          <a:p>
            <a:pPr algn="l"/>
            <a:r>
              <a:rPr lang="en-GB" sz="2400" dirty="0" smtClean="0"/>
              <a:t>A </a:t>
            </a:r>
            <a:r>
              <a:rPr lang="en-GB" sz="2400" dirty="0"/>
              <a:t>process plan is decomposed into one or more occurrences of process operations. </a:t>
            </a:r>
            <a:endParaRPr lang="en-GB" sz="2400" dirty="0" smtClean="0"/>
          </a:p>
          <a:p>
            <a:pPr algn="l"/>
            <a:endParaRPr lang="en-GB" sz="2400" dirty="0"/>
          </a:p>
          <a:p>
            <a:pPr algn="l"/>
            <a:r>
              <a:rPr lang="en-GB" sz="2400" dirty="0" smtClean="0"/>
              <a:t>Process </a:t>
            </a:r>
            <a:r>
              <a:rPr lang="en-GB" sz="2400" dirty="0"/>
              <a:t>plans and process operations establish relationships among raw materials, in-process items, and final items, as well as the relationship between the items and the tools used to manufacture them</a:t>
            </a:r>
            <a:r>
              <a:rPr lang="en-GB" sz="2400" dirty="0" smtClean="0"/>
              <a:t>.</a:t>
            </a:r>
          </a:p>
          <a:p>
            <a:pPr algn="l"/>
            <a:endParaRPr lang="en-GB" sz="2400" dirty="0"/>
          </a:p>
          <a:p>
            <a:pPr algn="l"/>
            <a:r>
              <a:rPr lang="en-GB" sz="2400" dirty="0" smtClean="0"/>
              <a:t> </a:t>
            </a:r>
            <a:r>
              <a:rPr lang="en-GB" sz="2400" dirty="0"/>
              <a:t>Additionally, the representation of the connection of parts in various kinds of mating is part of this capability</a:t>
            </a:r>
            <a:r>
              <a:rPr lang="en-GB" sz="2400" dirty="0" smtClean="0"/>
              <a:t>.</a:t>
            </a:r>
          </a:p>
          <a:p>
            <a:pPr algn="l"/>
            <a:endParaRPr lang="en-US" sz="2400" dirty="0"/>
          </a:p>
        </p:txBody>
      </p:sp>
      <p:sp>
        <p:nvSpPr>
          <p:cNvPr id="5" name="ZoneTexte 4"/>
          <p:cNvSpPr txBox="1"/>
          <p:nvPr/>
        </p:nvSpPr>
        <p:spPr>
          <a:xfrm>
            <a:off x="1847528" y="123563"/>
            <a:ext cx="8064896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 smtClean="0"/>
              <a:t>AP242 “Process Plan” capability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4158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FFFFFF"/>
                </a:solidFill>
              </a:rPr>
              <a:t>EADS For Internal Use</a:t>
            </a:r>
            <a:endParaRPr lang="en-GB">
              <a:solidFill>
                <a:srgbClr val="FFFFFF"/>
              </a:solidFill>
            </a:endParaRPr>
          </a:p>
        </p:txBody>
      </p:sp>
      <p:pic>
        <p:nvPicPr>
          <p:cNvPr id="1026" name="Picture 2" descr="P:\ENGINEERING\PLM-INTEROP\INTEROP1\temp\AP242IS_BO_Model_20140306\data\business_object_models\managed_model_based_3d_engineering\bomexpg2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05746"/>
            <a:ext cx="8360296" cy="6724324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ZoneTexte 36"/>
          <p:cNvSpPr txBox="1"/>
          <p:nvPr/>
        </p:nvSpPr>
        <p:spPr>
          <a:xfrm>
            <a:off x="8773116" y="1473744"/>
            <a:ext cx="3672159" cy="3207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Overview of </a:t>
            </a:r>
            <a:br>
              <a:rPr lang="en-US" sz="2800" dirty="0" smtClean="0"/>
            </a:br>
            <a:r>
              <a:rPr lang="en-US" sz="2800" dirty="0" smtClean="0"/>
              <a:t>the STEP AP242 ed1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: </a:t>
            </a:r>
            <a:r>
              <a:rPr lang="en-US" sz="2400" u="sng" dirty="0" smtClean="0"/>
              <a:t>objects </a:t>
            </a:r>
            <a:r>
              <a:rPr lang="en-US" sz="2400" u="sng" dirty="0" smtClean="0"/>
              <a:t>and </a:t>
            </a:r>
            <a:br>
              <a:rPr lang="en-US" sz="2400" u="sng" dirty="0" smtClean="0"/>
            </a:br>
            <a:r>
              <a:rPr lang="en-US" sz="2400" u="sng" dirty="0" smtClean="0"/>
              <a:t>relationships </a:t>
            </a:r>
            <a:r>
              <a:rPr lang="en-US" sz="2400" u="sng" dirty="0"/>
              <a:t> </a:t>
            </a:r>
            <a:r>
              <a:rPr lang="en-US" sz="2400" u="sng" dirty="0" smtClean="0"/>
              <a:t>of</a:t>
            </a:r>
            <a:br>
              <a:rPr lang="en-US" sz="2400" u="sng" dirty="0" smtClean="0"/>
            </a:br>
            <a:r>
              <a:rPr lang="en-US" sz="2400" u="sng" dirty="0" smtClean="0"/>
              <a:t> the </a:t>
            </a:r>
            <a:r>
              <a:rPr lang="en-US" sz="2400" u="sng" dirty="0" smtClean="0"/>
              <a:t>“Process Plan” </a:t>
            </a:r>
          </a:p>
          <a:p>
            <a:r>
              <a:rPr lang="en-US" sz="2400" u="sng" dirty="0" smtClean="0"/>
              <a:t>capability</a:t>
            </a:r>
          </a:p>
          <a:p>
            <a:endParaRPr lang="en-US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4530022" y="1566967"/>
            <a:ext cx="1439788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err="1" smtClean="0"/>
              <a:t>Occurence</a:t>
            </a:r>
            <a:endParaRPr lang="en-US" sz="12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6197591" y="2963921"/>
            <a:ext cx="900000" cy="82800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Plan</a:t>
            </a:r>
            <a:endParaRPr lang="en-US" sz="12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6164933" y="4443804"/>
            <a:ext cx="936000" cy="648072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Plan</a:t>
            </a:r>
            <a:br>
              <a:rPr lang="en-US" sz="1200" b="1" dirty="0" smtClean="0"/>
            </a:br>
            <a:r>
              <a:rPr lang="en-US" sz="1200" b="1" dirty="0" smtClean="0"/>
              <a:t>Relationship</a:t>
            </a:r>
            <a:endParaRPr lang="en-US" sz="1200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522920" y="3098620"/>
            <a:ext cx="1368152" cy="1161817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smtClean="0"/>
              <a:t>Resource</a:t>
            </a:r>
            <a:br>
              <a:rPr lang="en-US" sz="1200" b="1" dirty="0" smtClean="0"/>
            </a:br>
            <a:r>
              <a:rPr lang="en-US" sz="1200" b="1" dirty="0" smtClean="0"/>
              <a:t>Assignment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105981" y="5157192"/>
            <a:ext cx="1173596" cy="1008112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</a:p>
          <a:p>
            <a:r>
              <a:rPr lang="en-US" sz="1200" b="1" dirty="0" smtClean="0"/>
              <a:t>Operation</a:t>
            </a:r>
          </a:p>
          <a:p>
            <a:r>
              <a:rPr lang="en-US" sz="1200" b="1" dirty="0" err="1" smtClean="0"/>
              <a:t>InputOrOutput</a:t>
            </a:r>
            <a:endParaRPr lang="en-US" sz="1200" b="1" dirty="0" smtClean="0"/>
          </a:p>
        </p:txBody>
      </p:sp>
      <p:sp>
        <p:nvSpPr>
          <p:cNvPr id="12" name="ZoneTexte 11"/>
          <p:cNvSpPr txBox="1"/>
          <p:nvPr/>
        </p:nvSpPr>
        <p:spPr>
          <a:xfrm>
            <a:off x="2279576" y="598916"/>
            <a:ext cx="1440000" cy="64800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err="1" smtClean="0"/>
              <a:t>ProcessOperation</a:t>
            </a: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>Definition</a:t>
            </a:r>
            <a:br>
              <a:rPr lang="en-US" sz="1200" b="1" dirty="0" smtClean="0"/>
            </a:br>
            <a:r>
              <a:rPr lang="en-US" sz="1200" b="1" dirty="0" smtClean="0"/>
              <a:t>Relationship</a:t>
            </a:r>
            <a:endParaRPr lang="en-US" sz="1200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2279577" y="1498001"/>
            <a:ext cx="1440000" cy="86400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smtClean="0"/>
              <a:t>Definition</a:t>
            </a:r>
            <a:endParaRPr lang="en-US" sz="12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4471460" y="364298"/>
            <a:ext cx="1512000" cy="86400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smtClean="0"/>
              <a:t>Occurrence</a:t>
            </a:r>
            <a:br>
              <a:rPr lang="en-US" sz="1200" b="1" dirty="0" smtClean="0"/>
            </a:br>
            <a:r>
              <a:rPr lang="en-US" sz="1200" b="1" dirty="0" smtClean="0"/>
              <a:t>Relationship</a:t>
            </a:r>
            <a:endParaRPr lang="en-US" sz="12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6632933" y="5645596"/>
            <a:ext cx="5427997" cy="10479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800" dirty="0"/>
              <a:t>O</a:t>
            </a:r>
            <a:r>
              <a:rPr lang="en-US" sz="1800" dirty="0" smtClean="0"/>
              <a:t>n the AP242 HTML documentation</a:t>
            </a:r>
          </a:p>
          <a:p>
            <a:pPr algn="l"/>
            <a:r>
              <a:rPr lang="en-US" sz="1800" dirty="0" smtClean="0"/>
              <a:t>: To click on the object To have access </a:t>
            </a:r>
            <a:br>
              <a:rPr lang="en-US" sz="1800" dirty="0" smtClean="0"/>
            </a:br>
            <a:r>
              <a:rPr lang="en-US" sz="1800" dirty="0" smtClean="0"/>
              <a:t>to its textual definition</a:t>
            </a:r>
            <a:endParaRPr lang="en-US" sz="18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6164933" y="4443804"/>
            <a:ext cx="936000" cy="64807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lèche vers le haut 4"/>
          <p:cNvSpPr/>
          <p:nvPr/>
        </p:nvSpPr>
        <p:spPr bwMode="auto">
          <a:xfrm rot="18756197">
            <a:off x="7181014" y="5019628"/>
            <a:ext cx="352672" cy="755074"/>
          </a:xfrm>
          <a:prstGeom prst="upArrow">
            <a:avLst/>
          </a:prstGeom>
          <a:solidFill>
            <a:schemeClr val="bg2">
              <a:lumMod val="60000"/>
              <a:lumOff val="4000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38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Connecteur droit avec flèche 36"/>
          <p:cNvCxnSpPr/>
          <p:nvPr/>
        </p:nvCxnSpPr>
        <p:spPr bwMode="auto">
          <a:xfrm>
            <a:off x="5378611" y="2268048"/>
            <a:ext cx="991809" cy="12981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Espace réservé du numéro de diapositive 2"/>
          <p:cNvSpPr>
            <a:spLocks noGrp="1"/>
          </p:cNvSpPr>
          <p:nvPr>
            <p:ph type="sldNum" sz="quarter" idx="11"/>
          </p:nvPr>
        </p:nvSpPr>
        <p:spPr>
          <a:xfrm>
            <a:off x="2135560" y="6843933"/>
            <a:ext cx="295001" cy="216000"/>
          </a:xfrm>
        </p:spPr>
        <p:txBody>
          <a:bodyPr/>
          <a:lstStyle/>
          <a:p>
            <a:pPr>
              <a:defRPr/>
            </a:pPr>
            <a:fld id="{A42273E9-E259-4D08-8EB5-10A770B5EFC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1" name="Connecteur en angle 40"/>
          <p:cNvCxnSpPr/>
          <p:nvPr/>
        </p:nvCxnSpPr>
        <p:spPr bwMode="auto">
          <a:xfrm flipV="1">
            <a:off x="3402852" y="2682979"/>
            <a:ext cx="2880320" cy="975422"/>
          </a:xfrm>
          <a:prstGeom prst="bentConnector3">
            <a:avLst>
              <a:gd name="adj1" fmla="val 100643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oval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Connecteur en angle 46"/>
          <p:cNvCxnSpPr/>
          <p:nvPr/>
        </p:nvCxnSpPr>
        <p:spPr bwMode="auto">
          <a:xfrm flipV="1">
            <a:off x="3834901" y="2675359"/>
            <a:ext cx="3456383" cy="3374202"/>
          </a:xfrm>
          <a:prstGeom prst="bentConnector3">
            <a:avLst>
              <a:gd name="adj1" fmla="val 99604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oval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Connecteur en angle 49"/>
          <p:cNvCxnSpPr/>
          <p:nvPr/>
        </p:nvCxnSpPr>
        <p:spPr bwMode="auto">
          <a:xfrm rot="16200000" flipH="1">
            <a:off x="7390285" y="2685586"/>
            <a:ext cx="780831" cy="470280"/>
          </a:xfrm>
          <a:prstGeom prst="bentConnector3">
            <a:avLst>
              <a:gd name="adj1" fmla="val 2600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oval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" name="ZoneTexte 53"/>
          <p:cNvSpPr txBox="1"/>
          <p:nvPr/>
        </p:nvSpPr>
        <p:spPr>
          <a:xfrm>
            <a:off x="7939356" y="2616557"/>
            <a:ext cx="432048" cy="269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/>
              <a:t>plan</a:t>
            </a:r>
            <a:endParaRPr lang="en-US" sz="1000" dirty="0"/>
          </a:p>
        </p:txBody>
      </p:sp>
      <p:sp>
        <p:nvSpPr>
          <p:cNvPr id="55" name="ZoneTexte 54"/>
          <p:cNvSpPr txBox="1"/>
          <p:nvPr/>
        </p:nvSpPr>
        <p:spPr>
          <a:xfrm>
            <a:off x="4625027" y="3333670"/>
            <a:ext cx="902061" cy="269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err="1" smtClean="0"/>
              <a:t>assignedTo</a:t>
            </a:r>
            <a:endParaRPr lang="en-US" sz="1000" dirty="0"/>
          </a:p>
        </p:txBody>
      </p:sp>
      <p:sp>
        <p:nvSpPr>
          <p:cNvPr id="56" name="ZoneTexte 55"/>
          <p:cNvSpPr txBox="1"/>
          <p:nvPr/>
        </p:nvSpPr>
        <p:spPr>
          <a:xfrm>
            <a:off x="5886343" y="5838287"/>
            <a:ext cx="930425" cy="254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/>
              <a:t>operation</a:t>
            </a:r>
            <a:endParaRPr lang="en-US" sz="1000" dirty="0"/>
          </a:p>
        </p:txBody>
      </p:sp>
      <p:sp>
        <p:nvSpPr>
          <p:cNvPr id="5" name="ZoneTexte 4"/>
          <p:cNvSpPr txBox="1"/>
          <p:nvPr/>
        </p:nvSpPr>
        <p:spPr>
          <a:xfrm>
            <a:off x="6105772" y="1920989"/>
            <a:ext cx="1439788" cy="72008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err="1" smtClean="0"/>
              <a:t>Occurence</a:t>
            </a:r>
            <a:endParaRPr lang="en-US" sz="12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7709371" y="3339716"/>
            <a:ext cx="942887" cy="803345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Plan</a:t>
            </a:r>
            <a:endParaRPr lang="en-US" sz="12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2034700" y="3485300"/>
            <a:ext cx="1368152" cy="1161817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smtClean="0"/>
              <a:t>Resource</a:t>
            </a:r>
            <a:br>
              <a:rPr lang="en-US" sz="1200" b="1" dirty="0" smtClean="0"/>
            </a:br>
            <a:r>
              <a:rPr lang="en-US" sz="1200" b="1" dirty="0" smtClean="0"/>
              <a:t>Assignment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661305" y="5511214"/>
            <a:ext cx="1173596" cy="1008112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</a:p>
          <a:p>
            <a:r>
              <a:rPr lang="en-US" sz="1200" b="1" dirty="0" smtClean="0"/>
              <a:t>Operation</a:t>
            </a:r>
          </a:p>
          <a:p>
            <a:r>
              <a:rPr lang="en-US" sz="1200" b="1" dirty="0" err="1" smtClean="0"/>
              <a:t>InputOrOutput</a:t>
            </a:r>
            <a:endParaRPr lang="en-US" sz="1200" b="1" dirty="0" smtClean="0"/>
          </a:p>
        </p:txBody>
      </p:sp>
      <p:sp>
        <p:nvSpPr>
          <p:cNvPr id="15" name="ZoneTexte 14"/>
          <p:cNvSpPr txBox="1"/>
          <p:nvPr/>
        </p:nvSpPr>
        <p:spPr>
          <a:xfrm>
            <a:off x="3862689" y="1844890"/>
            <a:ext cx="1484379" cy="858012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none" lIns="10800" rIns="10800" rtlCol="0">
            <a:noAutofit/>
          </a:bodyPr>
          <a:lstStyle/>
          <a:p>
            <a:r>
              <a:rPr lang="en-US" sz="1200" b="1" dirty="0" smtClean="0"/>
              <a:t>Process</a:t>
            </a:r>
            <a:br>
              <a:rPr lang="en-US" sz="1200" b="1" dirty="0" smtClean="0"/>
            </a:br>
            <a:r>
              <a:rPr lang="en-US" sz="1200" b="1" dirty="0" smtClean="0"/>
              <a:t>Operation</a:t>
            </a:r>
            <a:br>
              <a:rPr lang="en-US" sz="1200" b="1" dirty="0" smtClean="0"/>
            </a:br>
            <a:r>
              <a:rPr lang="en-US" sz="1200" b="1" dirty="0" smtClean="0"/>
              <a:t>Definition</a:t>
            </a:r>
            <a:endParaRPr lang="en-US" sz="1200" b="1" dirty="0"/>
          </a:p>
        </p:txBody>
      </p:sp>
      <p:sp>
        <p:nvSpPr>
          <p:cNvPr id="60" name="ZoneTexte 59"/>
          <p:cNvSpPr txBox="1"/>
          <p:nvPr/>
        </p:nvSpPr>
        <p:spPr>
          <a:xfrm>
            <a:off x="1271464" y="-27384"/>
            <a:ext cx="12072664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Overview of STEP AP242 ed1 objects and relationships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of </a:t>
            </a:r>
            <a:r>
              <a:rPr lang="en-US" sz="2400" dirty="0" smtClean="0"/>
              <a:t>the “Process Plan” capability</a:t>
            </a:r>
          </a:p>
          <a:p>
            <a:endParaRPr lang="en-US" sz="2400" dirty="0"/>
          </a:p>
        </p:txBody>
      </p:sp>
      <p:sp>
        <p:nvSpPr>
          <p:cNvPr id="38" name="ZoneTexte 37"/>
          <p:cNvSpPr txBox="1"/>
          <p:nvPr/>
        </p:nvSpPr>
        <p:spPr>
          <a:xfrm>
            <a:off x="5378611" y="2031659"/>
            <a:ext cx="714967" cy="269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Definition</a:t>
            </a:r>
            <a:endParaRPr lang="en-US" sz="1000" dirty="0"/>
          </a:p>
        </p:txBody>
      </p:sp>
      <p:sp>
        <p:nvSpPr>
          <p:cNvPr id="39" name="Flèche courbée vers le haut 38"/>
          <p:cNvSpPr/>
          <p:nvPr/>
        </p:nvSpPr>
        <p:spPr bwMode="auto">
          <a:xfrm rot="12120121">
            <a:off x="4932257" y="1593344"/>
            <a:ext cx="614171" cy="360040"/>
          </a:xfrm>
          <a:prstGeom prst="curvedUp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Flèche courbée vers le haut 41"/>
          <p:cNvSpPr/>
          <p:nvPr/>
        </p:nvSpPr>
        <p:spPr bwMode="auto">
          <a:xfrm rot="12120121">
            <a:off x="8345172" y="3037696"/>
            <a:ext cx="614171" cy="360040"/>
          </a:xfrm>
          <a:prstGeom prst="curvedUp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Flèche courbée vers le haut 42"/>
          <p:cNvSpPr/>
          <p:nvPr/>
        </p:nvSpPr>
        <p:spPr bwMode="auto">
          <a:xfrm rot="12120121">
            <a:off x="7121452" y="1647745"/>
            <a:ext cx="614171" cy="360040"/>
          </a:xfrm>
          <a:prstGeom prst="curvedUp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365660" y="4203281"/>
            <a:ext cx="5088252" cy="58785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en-GB" sz="1400" dirty="0"/>
              <a:t>A </a:t>
            </a:r>
            <a:r>
              <a:rPr lang="en-GB" sz="1400" b="1" dirty="0" err="1"/>
              <a:t>ProcessPlan</a:t>
            </a:r>
            <a:r>
              <a:rPr lang="en-GB" sz="1400" dirty="0"/>
              <a:t> is manufacturing planning information,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necessary </a:t>
            </a:r>
            <a:r>
              <a:rPr lang="en-GB" sz="1400" dirty="0"/>
              <a:t>to realize or produce a particular version of a </a:t>
            </a:r>
            <a:r>
              <a:rPr lang="en-GB" sz="1400" b="1" dirty="0">
                <a:hlinkClick r:id="rId2"/>
              </a:rPr>
              <a:t>Part</a:t>
            </a:r>
            <a:r>
              <a:rPr lang="en-GB" sz="1400" dirty="0"/>
              <a:t>. 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7756500" y="1007094"/>
            <a:ext cx="4129856" cy="15788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GB" sz="1400" dirty="0"/>
              <a:t>A </a:t>
            </a:r>
            <a:r>
              <a:rPr lang="en-GB" sz="1400" b="1" dirty="0" err="1"/>
              <a:t>ProcessOperationOccurrence</a:t>
            </a:r>
            <a:r>
              <a:rPr lang="en-GB" sz="1400" dirty="0"/>
              <a:t> is a usage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of </a:t>
            </a:r>
            <a:r>
              <a:rPr lang="en-GB" sz="1400" dirty="0"/>
              <a:t>a </a:t>
            </a:r>
            <a:r>
              <a:rPr lang="en-GB" sz="1400" b="1" dirty="0" err="1">
                <a:hlinkClick r:id="rId3"/>
              </a:rPr>
              <a:t>ProcessOperationDefinition</a:t>
            </a:r>
            <a:r>
              <a:rPr lang="en-GB" sz="1400" dirty="0"/>
              <a:t> </a:t>
            </a:r>
            <a:r>
              <a:rPr lang="en-GB" sz="1400" dirty="0" smtClean="0"/>
              <a:t>in</a:t>
            </a:r>
            <a:br>
              <a:rPr lang="en-GB" sz="1400" dirty="0" smtClean="0"/>
            </a:br>
            <a:r>
              <a:rPr lang="en-GB" sz="1400" dirty="0" smtClean="0"/>
              <a:t> </a:t>
            </a:r>
            <a:r>
              <a:rPr lang="en-GB" sz="1400" dirty="0"/>
              <a:t>a </a:t>
            </a:r>
            <a:r>
              <a:rPr lang="en-GB" sz="1400" b="1" dirty="0" err="1">
                <a:hlinkClick r:id="rId4"/>
              </a:rPr>
              <a:t>ProcessPlan</a:t>
            </a:r>
            <a:r>
              <a:rPr lang="en-GB" sz="1400" dirty="0"/>
              <a:t>. </a:t>
            </a:r>
          </a:p>
          <a:p>
            <a:pPr algn="l"/>
            <a:r>
              <a:rPr lang="en-GB" sz="1400" dirty="0"/>
              <a:t>This association states that </a:t>
            </a: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>the </a:t>
            </a:r>
            <a:r>
              <a:rPr lang="en-GB" sz="1400" b="1" dirty="0" err="1">
                <a:hlinkClick r:id="rId3"/>
              </a:rPr>
              <a:t>ProcessOperationDefinition</a:t>
            </a:r>
            <a:r>
              <a:rPr lang="en-GB" sz="1400" dirty="0"/>
              <a:t> </a:t>
            </a:r>
            <a:r>
              <a:rPr lang="en-GB" sz="1400" dirty="0" smtClean="0"/>
              <a:t>is </a:t>
            </a:r>
            <a:r>
              <a:rPr lang="en-GB" sz="1400" dirty="0"/>
              <a:t>part </a:t>
            </a:r>
            <a:r>
              <a:rPr lang="en-GB" sz="1400" dirty="0" smtClean="0"/>
              <a:t>of</a:t>
            </a:r>
            <a:br>
              <a:rPr lang="en-GB" sz="1400" dirty="0" smtClean="0"/>
            </a:br>
            <a:r>
              <a:rPr lang="en-GB" sz="1400" dirty="0" smtClean="0"/>
              <a:t> </a:t>
            </a:r>
            <a:r>
              <a:rPr lang="en-GB" sz="1400" dirty="0"/>
              <a:t>the </a:t>
            </a:r>
            <a:r>
              <a:rPr lang="en-GB" sz="1400" b="1" dirty="0" err="1">
                <a:hlinkClick r:id="rId4"/>
              </a:rPr>
              <a:t>ProcessPlan</a:t>
            </a:r>
            <a:r>
              <a:rPr lang="en-GB" sz="1400" dirty="0"/>
              <a:t>. 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3894332" y="6067896"/>
            <a:ext cx="5270417" cy="58785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lang="en-GB" sz="1400" dirty="0" smtClean="0"/>
              <a:t>A </a:t>
            </a:r>
            <a:r>
              <a:rPr lang="en-GB" sz="1400" b="1" dirty="0" err="1"/>
              <a:t>ProcessOperationInputOrOutput</a:t>
            </a:r>
            <a:r>
              <a:rPr lang="en-GB" sz="1400" dirty="0"/>
              <a:t> is an input or expected </a:t>
            </a:r>
            <a:r>
              <a:rPr lang="en-GB" sz="1400" dirty="0" smtClean="0"/>
              <a:t>result</a:t>
            </a:r>
            <a:br>
              <a:rPr lang="en-GB" sz="1400" dirty="0" smtClean="0"/>
            </a:br>
            <a:r>
              <a:rPr lang="en-GB" sz="1400" dirty="0" smtClean="0"/>
              <a:t> </a:t>
            </a:r>
            <a:r>
              <a:rPr lang="en-GB" sz="1400" dirty="0"/>
              <a:t>of a </a:t>
            </a:r>
            <a:r>
              <a:rPr lang="en-GB" sz="1400" b="1" dirty="0" err="1" smtClean="0">
                <a:hlinkClick r:id="rId3"/>
              </a:rPr>
              <a:t>ProcessOperationDefinition</a:t>
            </a:r>
            <a:endParaRPr lang="en-GB" sz="1400" dirty="0"/>
          </a:p>
        </p:txBody>
      </p:sp>
      <p:sp>
        <p:nvSpPr>
          <p:cNvPr id="46" name="ZoneTexte 45"/>
          <p:cNvSpPr txBox="1"/>
          <p:nvPr/>
        </p:nvSpPr>
        <p:spPr>
          <a:xfrm>
            <a:off x="1614752" y="843147"/>
            <a:ext cx="5544616" cy="10833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GB" sz="1400" dirty="0"/>
              <a:t>A </a:t>
            </a:r>
            <a:r>
              <a:rPr lang="en-GB" sz="1400" b="1" dirty="0" err="1"/>
              <a:t>ProcessOperationDefinition</a:t>
            </a:r>
            <a:r>
              <a:rPr lang="en-GB" sz="1400" dirty="0"/>
              <a:t> is a specification of an activity that may be included in a </a:t>
            </a:r>
            <a:r>
              <a:rPr lang="en-GB" sz="1400" b="1" dirty="0" err="1">
                <a:hlinkClick r:id="rId4"/>
              </a:rPr>
              <a:t>ProcessPlan</a:t>
            </a:r>
            <a:r>
              <a:rPr lang="en-GB" sz="1400" dirty="0"/>
              <a:t>. </a:t>
            </a:r>
          </a:p>
          <a:p>
            <a:pPr algn="l"/>
            <a:r>
              <a:rPr lang="en-GB" sz="1400" dirty="0"/>
              <a:t>A </a:t>
            </a:r>
            <a:r>
              <a:rPr lang="en-GB" sz="1400" b="1" dirty="0" err="1"/>
              <a:t>ProcessOperationDefinition</a:t>
            </a:r>
            <a:r>
              <a:rPr lang="en-GB" sz="1400" dirty="0"/>
              <a:t> characterizes a manufacturing or control operation. </a:t>
            </a:r>
            <a:r>
              <a:rPr lang="en-GB" sz="1400" dirty="0" smtClean="0"/>
              <a:t>. </a:t>
            </a:r>
            <a:endParaRPr lang="en-GB" sz="1400" dirty="0"/>
          </a:p>
        </p:txBody>
      </p:sp>
      <p:sp>
        <p:nvSpPr>
          <p:cNvPr id="48" name="ZoneTexte 47"/>
          <p:cNvSpPr txBox="1"/>
          <p:nvPr/>
        </p:nvSpPr>
        <p:spPr>
          <a:xfrm>
            <a:off x="3482300" y="3783022"/>
            <a:ext cx="3648504" cy="83561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GB" sz="1400" dirty="0" smtClean="0"/>
              <a:t>A </a:t>
            </a:r>
            <a:r>
              <a:rPr lang="en-GB" sz="1400" b="1" dirty="0" err="1" smtClean="0"/>
              <a:t>ProcessOperationResourceAssignment</a:t>
            </a:r>
            <a:r>
              <a:rPr lang="en-GB" sz="1400" dirty="0" smtClean="0"/>
              <a:t> </a:t>
            </a:r>
            <a:r>
              <a:rPr lang="en-GB" sz="1400" dirty="0"/>
              <a:t>is a mechanism to associate a resource with a </a:t>
            </a:r>
            <a:r>
              <a:rPr lang="en-GB" sz="1400" b="1" dirty="0" err="1">
                <a:hlinkClick r:id="rId5"/>
              </a:rPr>
              <a:t>ProcessOperationOccurrence</a:t>
            </a:r>
            <a:r>
              <a:rPr lang="en-GB" sz="1400" dirty="0"/>
              <a:t>. 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023714" y="3170690"/>
            <a:ext cx="1390124" cy="312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FF"/>
                </a:solidFill>
              </a:rPr>
              <a:t>Example: a tool</a:t>
            </a:r>
            <a:endParaRPr lang="en-US" i="1" dirty="0">
              <a:solidFill>
                <a:srgbClr val="0000FF"/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1841036" y="5252930"/>
            <a:ext cx="2622770" cy="312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00FF"/>
                </a:solidFill>
              </a:rPr>
              <a:t>Example: Aircraft sub assembly</a:t>
            </a:r>
            <a:endParaRPr lang="en-US" i="1" dirty="0">
              <a:solidFill>
                <a:srgbClr val="0000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9969" y="2664579"/>
            <a:ext cx="4533609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200" dirty="0" smtClean="0"/>
              <a:t> </a:t>
            </a:r>
            <a:r>
              <a:rPr lang="en-GB" sz="1200" dirty="0"/>
              <a:t>'stamping', 'milling', 'drilling', 'welding', 'casting', and 'painting' 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are </a:t>
            </a:r>
            <a:r>
              <a:rPr lang="en-GB" sz="1200" dirty="0"/>
              <a:t>examples for </a:t>
            </a:r>
            <a:r>
              <a:rPr lang="en-GB" sz="1200" b="1" dirty="0" err="1"/>
              <a:t>processType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3774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352" y="1412776"/>
            <a:ext cx="4248472" cy="881187"/>
          </a:xfrm>
        </p:spPr>
        <p:txBody>
          <a:bodyPr/>
          <a:lstStyle/>
          <a:p>
            <a:pPr algn="ctr"/>
            <a:r>
              <a:rPr lang="fr-FR" b="1" dirty="0" smtClean="0"/>
              <a:t>ISO 10303 AP </a:t>
            </a:r>
            <a:r>
              <a:rPr lang="fr-FR" b="1" dirty="0" smtClean="0"/>
              <a:t>240 </a:t>
            </a:r>
            <a:br>
              <a:rPr lang="fr-FR" b="1" dirty="0" smtClean="0"/>
            </a:br>
            <a:r>
              <a:rPr lang="fr-FR" b="1" dirty="0" smtClean="0"/>
              <a:t>Figure 1: Process </a:t>
            </a:r>
            <a:r>
              <a:rPr lang="fr-FR" b="1" dirty="0"/>
              <a:t>planning data planning model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7711-F412-4B4A-AA73-3C02C4A23745}" type="slidenum">
              <a:rPr lang="de-DE" altLang="de-DE" smtClean="0"/>
              <a:pPr/>
              <a:t>8</a:t>
            </a:fld>
            <a:endParaRPr lang="de-DE" alt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902" y="0"/>
            <a:ext cx="7224746" cy="684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92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19536" y="160862"/>
            <a:ext cx="11247192" cy="881187"/>
          </a:xfrm>
        </p:spPr>
        <p:txBody>
          <a:bodyPr/>
          <a:lstStyle/>
          <a:p>
            <a:r>
              <a:rPr lang="fr-FR" dirty="0" smtClean="0"/>
              <a:t>STEP AP </a:t>
            </a:r>
            <a:r>
              <a:rPr lang="fr-FR" dirty="0" smtClean="0"/>
              <a:t>242 « </a:t>
            </a:r>
            <a:r>
              <a:rPr lang="fr-FR" b="1" dirty="0"/>
              <a:t> Process plans for </a:t>
            </a:r>
            <a:r>
              <a:rPr lang="fr-FR" b="1" dirty="0" err="1"/>
              <a:t>machined</a:t>
            </a:r>
            <a:r>
              <a:rPr lang="fr-FR" b="1" dirty="0"/>
              <a:t> </a:t>
            </a:r>
            <a:r>
              <a:rPr lang="fr-FR" b="1" dirty="0" err="1" smtClean="0"/>
              <a:t>products</a:t>
            </a:r>
            <a:r>
              <a:rPr lang="fr-FR" b="1" dirty="0" smtClean="0"/>
              <a:t> »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n-US" b="1" dirty="0" smtClean="0"/>
              <a:t>A-0 </a:t>
            </a:r>
            <a:r>
              <a:rPr lang="en-US" b="1" dirty="0"/>
              <a:t>Process plans for machined parts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7711-F412-4B4A-AA73-3C02C4A23745}" type="slidenum">
              <a:rPr lang="de-DE" altLang="de-DE" smtClean="0"/>
              <a:pPr/>
              <a:t>9</a:t>
            </a:fld>
            <a:endParaRPr lang="de-DE" alt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51566" y="-1746903"/>
            <a:ext cx="5363218" cy="112195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81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irbus PowerPoint template 16_9_Dec2016">
  <a:themeElements>
    <a:clrScheme name="Airbus colour theme">
      <a:dk1>
        <a:srgbClr val="000000"/>
      </a:dk1>
      <a:lt1>
        <a:srgbClr val="FFFFFF"/>
      </a:lt1>
      <a:dk2>
        <a:srgbClr val="00205B"/>
      </a:dk2>
      <a:lt2>
        <a:srgbClr val="005587"/>
      </a:lt2>
      <a:accent1>
        <a:srgbClr val="0085AD"/>
      </a:accent1>
      <a:accent2>
        <a:srgbClr val="B7C9D3"/>
      </a:accent2>
      <a:accent3>
        <a:srgbClr val="84BD00"/>
      </a:accent3>
      <a:accent4>
        <a:srgbClr val="E4002B"/>
      </a:accent4>
      <a:accent5>
        <a:srgbClr val="FE5000"/>
      </a:accent5>
      <a:accent6>
        <a:srgbClr val="A51890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1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1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IRBUS 1">
        <a:dk1>
          <a:srgbClr val="000000"/>
        </a:dk1>
        <a:lt1>
          <a:srgbClr val="FFFFFF"/>
        </a:lt1>
        <a:dk2>
          <a:srgbClr val="E0E0DF"/>
        </a:dk2>
        <a:lt2>
          <a:srgbClr val="E0E0DF"/>
        </a:lt2>
        <a:accent1>
          <a:srgbClr val="1E3174"/>
        </a:accent1>
        <a:accent2>
          <a:srgbClr val="0D5881"/>
        </a:accent2>
        <a:accent3>
          <a:srgbClr val="FFFFFF"/>
        </a:accent3>
        <a:accent4>
          <a:srgbClr val="000000"/>
        </a:accent4>
        <a:accent5>
          <a:srgbClr val="ABADBC"/>
        </a:accent5>
        <a:accent6>
          <a:srgbClr val="0B4F74"/>
        </a:accent6>
        <a:hlink>
          <a:srgbClr val="5A6F83"/>
        </a:hlink>
        <a:folHlink>
          <a:srgbClr val="9099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Airbus PowerPoint template 16_9 - Corporate.potx" id="{C9D5E70E-C0AA-44F6-8017-1C0C958243CE}" vid="{E433F278-3389-4A0A-8CA5-129D055F329A}"/>
    </a:ext>
  </a:extLst>
</a:theme>
</file>

<file path=ppt/theme/theme2.xml><?xml version="1.0" encoding="utf-8"?>
<a:theme xmlns:a="http://schemas.openxmlformats.org/drawingml/2006/main" name="Larissa">
  <a:themeElements>
    <a:clrScheme name="AIRBUS">
      <a:dk1>
        <a:srgbClr val="000000"/>
      </a:dk1>
      <a:lt1>
        <a:srgbClr val="FFFFFF"/>
      </a:lt1>
      <a:dk2>
        <a:srgbClr val="E0E0DF"/>
      </a:dk2>
      <a:lt2>
        <a:srgbClr val="E0E0DF"/>
      </a:lt2>
      <a:accent1>
        <a:srgbClr val="1E3174"/>
      </a:accent1>
      <a:accent2>
        <a:srgbClr val="0D5881"/>
      </a:accent2>
      <a:accent3>
        <a:srgbClr val="5A6F83"/>
      </a:accent3>
      <a:accent4>
        <a:srgbClr val="9099A7"/>
      </a:accent4>
      <a:accent5>
        <a:srgbClr val="0085AD"/>
      </a:accent5>
      <a:accent6>
        <a:srgbClr val="9A3393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AIRBUS">
      <a:dk1>
        <a:srgbClr val="000000"/>
      </a:dk1>
      <a:lt1>
        <a:srgbClr val="FFFFFF"/>
      </a:lt1>
      <a:dk2>
        <a:srgbClr val="E0E0DF"/>
      </a:dk2>
      <a:lt2>
        <a:srgbClr val="E0E0DF"/>
      </a:lt2>
      <a:accent1>
        <a:srgbClr val="1E3174"/>
      </a:accent1>
      <a:accent2>
        <a:srgbClr val="0D5881"/>
      </a:accent2>
      <a:accent3>
        <a:srgbClr val="5A6F83"/>
      </a:accent3>
      <a:accent4>
        <a:srgbClr val="9099A7"/>
      </a:accent4>
      <a:accent5>
        <a:srgbClr val="0085AD"/>
      </a:accent5>
      <a:accent6>
        <a:srgbClr val="9A3393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StartDate xmlns="http://schemas.microsoft.com/sharepoint/v3" xsi:nil="true"/>
    <VariationsItemGroupID xmlns="http://schemas.microsoft.com/sharepoint/v3">f497f780-ddf9-40e6-93d3-39946ac880fc</VariationsItemGroupID>
    <PublishingExpirationDate xmlns="http://schemas.microsoft.com/sharepoint/v3" xsi:nil="true"/>
    <wic_System_Copyright xmlns="http://schemas.microsoft.com/sharepoint/v3/fields" xsi:nil="true"/>
    <ImageCreateDate xmlns="6C88652D-64A7-4B37-9DE5-7A62DB860DE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EAFADA45A38A564CA7DC72184B51AC0A" ma:contentTypeVersion="2" ma:contentTypeDescription="Upload an image." ma:contentTypeScope="" ma:versionID="49963962b2579255938e2a8388495047">
  <xsd:schema xmlns:xsd="http://www.w3.org/2001/XMLSchema" xmlns:xs="http://www.w3.org/2001/XMLSchema" xmlns:p="http://schemas.microsoft.com/office/2006/metadata/properties" xmlns:ns1="http://schemas.microsoft.com/sharepoint/v3" xmlns:ns2="6C88652D-64A7-4B37-9DE5-7A62DB860DE0" xmlns:ns3="http://schemas.microsoft.com/sharepoint/v3/fields" targetNamespace="http://schemas.microsoft.com/office/2006/metadata/properties" ma:root="true" ma:fieldsID="eff583d956bc308c93c459f7ca15cd5c" ns1:_="" ns2:_="" ns3:_="">
    <xsd:import namespace="http://schemas.microsoft.com/sharepoint/v3"/>
    <xsd:import namespace="6C88652D-64A7-4B37-9DE5-7A62DB860DE0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  <xsd:element ref="ns1:VariationsItemGroup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  <xsd:element name="VariationsItemGroupID" ma:index="29" nillable="true" ma:displayName="Item Group ID" ma:description="" ma:hidden="true" ma:internalName="VariationsItemGroupID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88652D-64A7-4B37-9DE5-7A62DB860DE0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A13A25-D572-4B0A-99DD-4B594C54B3C5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purl.org/dc/elements/1.1/"/>
    <ds:schemaRef ds:uri="http://schemas.microsoft.com/sharepoint/v3/fields"/>
    <ds:schemaRef ds:uri="http://schemas.microsoft.com/office/infopath/2007/PartnerControls"/>
    <ds:schemaRef ds:uri="http://schemas.openxmlformats.org/package/2006/metadata/core-properties"/>
    <ds:schemaRef ds:uri="6C88652D-64A7-4B37-9DE5-7A62DB860DE0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A239B773-4AD6-49B1-94CB-E40C8011ED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C88652D-64A7-4B37-9DE5-7A62DB860DE0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2BADDEE-8530-4CD3-804B-341B191197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Airbus PowerPoint template 16_9_Dec2016</Template>
  <TotalTime>0</TotalTime>
  <Words>456</Words>
  <Application>Microsoft Office PowerPoint</Application>
  <PresentationFormat>Personnalisé</PresentationFormat>
  <Paragraphs>109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Airbus PowerPoint template 16_9_Dec2016</vt:lpstr>
      <vt:lpstr>Présentation PowerPoint</vt:lpstr>
      <vt:lpstr>Context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ISO 10303 AP 240  Figure 1: Process planning data planning model</vt:lpstr>
      <vt:lpstr>STEP AP 242 «  Process plans for machined products » A-0 Process plans for machined parts</vt:lpstr>
      <vt:lpstr>Interoperability architecture framework  for Process Planning information</vt:lpstr>
      <vt:lpstr>Summary – next actions</vt:lpstr>
    </vt:vector>
  </TitlesOfParts>
  <Company>Airbus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GEGADEN, Tristan</dc:creator>
  <cp:lastModifiedBy>DELAUNAY, Jean-Yves</cp:lastModifiedBy>
  <cp:revision>501</cp:revision>
  <cp:lastPrinted>2017-03-15T09:35:51Z</cp:lastPrinted>
  <dcterms:created xsi:type="dcterms:W3CDTF">2017-01-12T13:02:19Z</dcterms:created>
  <dcterms:modified xsi:type="dcterms:W3CDTF">2018-04-25T15:13:07Z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0x0101009148F5A04DDD49CBA7127AADA5FB792B00AADE34325A8B49CDA8BB4DB53328F21400EAFADA45A38A564CA7DC72184B51AC0A</vt:lpwstr>
  </property>
  <property fmtid="{D5CDD505-2E9C-101B-9397-08002B2CF9AE}" name="NXPowerLiteLastOptimized" pid="3">
    <vt:lpwstr>379556</vt:lpwstr>
  </property>
  <property fmtid="{D5CDD505-2E9C-101B-9397-08002B2CF9AE}" name="NXPowerLiteSettings" pid="4">
    <vt:lpwstr>F7000400038000</vt:lpwstr>
  </property>
  <property fmtid="{D5CDD505-2E9C-101B-9397-08002B2CF9AE}" name="NXPowerLiteVersion" pid="5">
    <vt:lpwstr>D5.0.2</vt:lpwstr>
  </property>
  <property fmtid="{D5CDD505-2E9C-101B-9397-08002B2CF9AE}" name="_AdHocReviewCycleID" pid="6">
    <vt:i4>1867922595</vt:i4>
  </property>
  <property fmtid="{D5CDD505-2E9C-101B-9397-08002B2CF9AE}" name="_AuthorEmail" pid="7">
    <vt:lpwstr>jean-yves.delaunay@airbus.com</vt:lpwstr>
  </property>
  <property fmtid="{D5CDD505-2E9C-101B-9397-08002B2CF9AE}" name="_AuthorEmailDisplayName" pid="8">
    <vt:lpwstr>DELAUNAY, Jean Yves</vt:lpwstr>
  </property>
  <property fmtid="{D5CDD505-2E9C-101B-9397-08002B2CF9AE}" name="_EmailSubject" pid="9">
    <vt:lpwstr>JY Delaunay - 1 presentations for the AIA - ASD Interop coordination confcal for Process Plan interop</vt:lpwstr>
  </property>
  <property fmtid="{D5CDD505-2E9C-101B-9397-08002B2CF9AE}" name="_NewReviewCycle" pid="10">
    <vt:lpwstr/>
  </property>
  <property fmtid="{D5CDD505-2E9C-101B-9397-08002B2CF9AE}" name="_PreviousAdHocReviewCycleID" pid="11">
    <vt:i4>-1715715563</vt:i4>
  </property>
</Properties>
</file>